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79" r:id="rId10"/>
    <p:sldId id="281" r:id="rId11"/>
    <p:sldId id="270" r:id="rId12"/>
    <p:sldId id="271" r:id="rId13"/>
    <p:sldId id="280" r:id="rId14"/>
    <p:sldId id="265" r:id="rId15"/>
    <p:sldId id="266" r:id="rId16"/>
    <p:sldId id="268" r:id="rId17"/>
    <p:sldId id="269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7F496-47B2-4626-9BBB-6161E33FC5B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71ACED-0E87-4256-9E03-B4DF820353BA}">
      <dgm:prSet/>
      <dgm:spPr/>
      <dgm:t>
        <a:bodyPr/>
        <a:lstStyle/>
        <a:p>
          <a:r>
            <a:rPr lang="sk-SK" dirty="0"/>
            <a:t>Stojaté vody</a:t>
          </a:r>
          <a:endParaRPr lang="en-US" dirty="0"/>
        </a:p>
      </dgm:t>
    </dgm:pt>
    <dgm:pt modelId="{378BDBA7-7298-4E1D-B117-914720B1C506}" type="parTrans" cxnId="{DB604847-034B-4235-B4C1-BBFAFB0E0828}">
      <dgm:prSet/>
      <dgm:spPr/>
      <dgm:t>
        <a:bodyPr/>
        <a:lstStyle/>
        <a:p>
          <a:endParaRPr lang="en-US"/>
        </a:p>
      </dgm:t>
    </dgm:pt>
    <dgm:pt modelId="{5FB9842F-BBE9-4D4C-8D51-0833BFFF3775}" type="sibTrans" cxnId="{DB604847-034B-4235-B4C1-BBFAFB0E0828}">
      <dgm:prSet/>
      <dgm:spPr/>
      <dgm:t>
        <a:bodyPr/>
        <a:lstStyle/>
        <a:p>
          <a:endParaRPr lang="en-US"/>
        </a:p>
      </dgm:t>
    </dgm:pt>
    <dgm:pt modelId="{BDA6AE2C-D28A-4DFF-A95B-13FF796B66B4}">
      <dgm:prSet/>
      <dgm:spPr/>
      <dgm:t>
        <a:bodyPr/>
        <a:lstStyle/>
        <a:p>
          <a:r>
            <a:rPr lang="sk-SK" dirty="0"/>
            <a:t>Tečúce vody</a:t>
          </a:r>
          <a:endParaRPr lang="en-US" dirty="0"/>
        </a:p>
      </dgm:t>
    </dgm:pt>
    <dgm:pt modelId="{5588B3F3-2172-443C-B31D-C3A038749A60}" type="parTrans" cxnId="{693E5BE6-9F5F-4D20-AE94-52BE60535BD7}">
      <dgm:prSet/>
      <dgm:spPr/>
      <dgm:t>
        <a:bodyPr/>
        <a:lstStyle/>
        <a:p>
          <a:endParaRPr lang="en-US"/>
        </a:p>
      </dgm:t>
    </dgm:pt>
    <dgm:pt modelId="{FC0FAAF4-8CAE-4C78-90F2-9E60CA90B2F5}" type="sibTrans" cxnId="{693E5BE6-9F5F-4D20-AE94-52BE60535BD7}">
      <dgm:prSet/>
      <dgm:spPr/>
      <dgm:t>
        <a:bodyPr/>
        <a:lstStyle/>
        <a:p>
          <a:endParaRPr lang="en-US"/>
        </a:p>
      </dgm:t>
    </dgm:pt>
    <dgm:pt modelId="{6FCC79EA-727F-4D57-849A-CF8366278A01}" type="pres">
      <dgm:prSet presAssocID="{4677F496-47B2-4626-9BBB-6161E33FC5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46E96B-F664-486E-8F5B-8E96495C80FF}" type="pres">
      <dgm:prSet presAssocID="{AD71ACED-0E87-4256-9E03-B4DF820353BA}" presName="hierRoot1" presStyleCnt="0"/>
      <dgm:spPr/>
    </dgm:pt>
    <dgm:pt modelId="{58757D1D-E309-46D4-9327-642529B68011}" type="pres">
      <dgm:prSet presAssocID="{AD71ACED-0E87-4256-9E03-B4DF820353BA}" presName="composite" presStyleCnt="0"/>
      <dgm:spPr/>
    </dgm:pt>
    <dgm:pt modelId="{D10538F3-F242-4FE5-9600-E6ABBA2B12AB}" type="pres">
      <dgm:prSet presAssocID="{AD71ACED-0E87-4256-9E03-B4DF820353BA}" presName="background" presStyleLbl="node0" presStyleIdx="0" presStyleCnt="2"/>
      <dgm:spPr/>
    </dgm:pt>
    <dgm:pt modelId="{CB6FABEB-09FB-44BA-9801-E2DDB0678167}" type="pres">
      <dgm:prSet presAssocID="{AD71ACED-0E87-4256-9E03-B4DF820353BA}" presName="text" presStyleLbl="fgAcc0" presStyleIdx="0" presStyleCnt="2">
        <dgm:presLayoutVars>
          <dgm:chPref val="3"/>
        </dgm:presLayoutVars>
      </dgm:prSet>
      <dgm:spPr/>
    </dgm:pt>
    <dgm:pt modelId="{375D7EB1-E04A-4AD4-9EE7-D9E0E534C2C1}" type="pres">
      <dgm:prSet presAssocID="{AD71ACED-0E87-4256-9E03-B4DF820353BA}" presName="hierChild2" presStyleCnt="0"/>
      <dgm:spPr/>
    </dgm:pt>
    <dgm:pt modelId="{C9FA38A8-9241-4C51-9435-1F3E44441242}" type="pres">
      <dgm:prSet presAssocID="{BDA6AE2C-D28A-4DFF-A95B-13FF796B66B4}" presName="hierRoot1" presStyleCnt="0"/>
      <dgm:spPr/>
    </dgm:pt>
    <dgm:pt modelId="{17707B48-7DB0-41CA-8406-0DE99D044CBB}" type="pres">
      <dgm:prSet presAssocID="{BDA6AE2C-D28A-4DFF-A95B-13FF796B66B4}" presName="composite" presStyleCnt="0"/>
      <dgm:spPr/>
    </dgm:pt>
    <dgm:pt modelId="{606F2632-9161-4A73-B16A-52F6F241FFAD}" type="pres">
      <dgm:prSet presAssocID="{BDA6AE2C-D28A-4DFF-A95B-13FF796B66B4}" presName="background" presStyleLbl="node0" presStyleIdx="1" presStyleCnt="2"/>
      <dgm:spPr/>
    </dgm:pt>
    <dgm:pt modelId="{AA642F57-53F7-4353-9B98-7879E1B76A57}" type="pres">
      <dgm:prSet presAssocID="{BDA6AE2C-D28A-4DFF-A95B-13FF796B66B4}" presName="text" presStyleLbl="fgAcc0" presStyleIdx="1" presStyleCnt="2">
        <dgm:presLayoutVars>
          <dgm:chPref val="3"/>
        </dgm:presLayoutVars>
      </dgm:prSet>
      <dgm:spPr/>
    </dgm:pt>
    <dgm:pt modelId="{F3048BF1-8020-4626-9629-8B9A608ED76F}" type="pres">
      <dgm:prSet presAssocID="{BDA6AE2C-D28A-4DFF-A95B-13FF796B66B4}" presName="hierChild2" presStyleCnt="0"/>
      <dgm:spPr/>
    </dgm:pt>
  </dgm:ptLst>
  <dgm:cxnLst>
    <dgm:cxn modelId="{62CF4D06-8B4B-47E3-B9FD-05FDD74E3C98}" type="presOf" srcId="{4677F496-47B2-4626-9BBB-6161E33FC5BC}" destId="{6FCC79EA-727F-4D57-849A-CF8366278A01}" srcOrd="0" destOrd="0" presId="urn:microsoft.com/office/officeart/2005/8/layout/hierarchy1"/>
    <dgm:cxn modelId="{CFA9652A-8B87-417B-B53B-2A7DC37B0316}" type="presOf" srcId="{AD71ACED-0E87-4256-9E03-B4DF820353BA}" destId="{CB6FABEB-09FB-44BA-9801-E2DDB0678167}" srcOrd="0" destOrd="0" presId="urn:microsoft.com/office/officeart/2005/8/layout/hierarchy1"/>
    <dgm:cxn modelId="{DB604847-034B-4235-B4C1-BBFAFB0E0828}" srcId="{4677F496-47B2-4626-9BBB-6161E33FC5BC}" destId="{AD71ACED-0E87-4256-9E03-B4DF820353BA}" srcOrd="0" destOrd="0" parTransId="{378BDBA7-7298-4E1D-B117-914720B1C506}" sibTransId="{5FB9842F-BBE9-4D4C-8D51-0833BFFF3775}"/>
    <dgm:cxn modelId="{F109CAB2-B2BA-4CCB-BF80-EA9BC76451CE}" type="presOf" srcId="{BDA6AE2C-D28A-4DFF-A95B-13FF796B66B4}" destId="{AA642F57-53F7-4353-9B98-7879E1B76A57}" srcOrd="0" destOrd="0" presId="urn:microsoft.com/office/officeart/2005/8/layout/hierarchy1"/>
    <dgm:cxn modelId="{693E5BE6-9F5F-4D20-AE94-52BE60535BD7}" srcId="{4677F496-47B2-4626-9BBB-6161E33FC5BC}" destId="{BDA6AE2C-D28A-4DFF-A95B-13FF796B66B4}" srcOrd="1" destOrd="0" parTransId="{5588B3F3-2172-443C-B31D-C3A038749A60}" sibTransId="{FC0FAAF4-8CAE-4C78-90F2-9E60CA90B2F5}"/>
    <dgm:cxn modelId="{CF2A6628-1C3C-45AE-AD0C-33E23F72A476}" type="presParOf" srcId="{6FCC79EA-727F-4D57-849A-CF8366278A01}" destId="{6D46E96B-F664-486E-8F5B-8E96495C80FF}" srcOrd="0" destOrd="0" presId="urn:microsoft.com/office/officeart/2005/8/layout/hierarchy1"/>
    <dgm:cxn modelId="{5F272647-9A08-4A5C-89B8-1B0F6D3FDE34}" type="presParOf" srcId="{6D46E96B-F664-486E-8F5B-8E96495C80FF}" destId="{58757D1D-E309-46D4-9327-642529B68011}" srcOrd="0" destOrd="0" presId="urn:microsoft.com/office/officeart/2005/8/layout/hierarchy1"/>
    <dgm:cxn modelId="{16234BB6-677F-4747-B23E-1CBE92D82404}" type="presParOf" srcId="{58757D1D-E309-46D4-9327-642529B68011}" destId="{D10538F3-F242-4FE5-9600-E6ABBA2B12AB}" srcOrd="0" destOrd="0" presId="urn:microsoft.com/office/officeart/2005/8/layout/hierarchy1"/>
    <dgm:cxn modelId="{6595F026-FEED-4DAD-BCBC-75EC2B666676}" type="presParOf" srcId="{58757D1D-E309-46D4-9327-642529B68011}" destId="{CB6FABEB-09FB-44BA-9801-E2DDB0678167}" srcOrd="1" destOrd="0" presId="urn:microsoft.com/office/officeart/2005/8/layout/hierarchy1"/>
    <dgm:cxn modelId="{CB3D6D8C-7F5A-4CF0-8179-E84B847842F3}" type="presParOf" srcId="{6D46E96B-F664-486E-8F5B-8E96495C80FF}" destId="{375D7EB1-E04A-4AD4-9EE7-D9E0E534C2C1}" srcOrd="1" destOrd="0" presId="urn:microsoft.com/office/officeart/2005/8/layout/hierarchy1"/>
    <dgm:cxn modelId="{B5951EBD-FAF6-4D41-AE89-744F4CCACB44}" type="presParOf" srcId="{6FCC79EA-727F-4D57-849A-CF8366278A01}" destId="{C9FA38A8-9241-4C51-9435-1F3E44441242}" srcOrd="1" destOrd="0" presId="urn:microsoft.com/office/officeart/2005/8/layout/hierarchy1"/>
    <dgm:cxn modelId="{583B0302-AC99-4295-A88E-CA86D477AD03}" type="presParOf" srcId="{C9FA38A8-9241-4C51-9435-1F3E44441242}" destId="{17707B48-7DB0-41CA-8406-0DE99D044CBB}" srcOrd="0" destOrd="0" presId="urn:microsoft.com/office/officeart/2005/8/layout/hierarchy1"/>
    <dgm:cxn modelId="{01477F3B-5C17-4220-9567-BABF65814D7B}" type="presParOf" srcId="{17707B48-7DB0-41CA-8406-0DE99D044CBB}" destId="{606F2632-9161-4A73-B16A-52F6F241FFAD}" srcOrd="0" destOrd="0" presId="urn:microsoft.com/office/officeart/2005/8/layout/hierarchy1"/>
    <dgm:cxn modelId="{22E83F86-52C5-4811-BAEC-FEEA563CC91F}" type="presParOf" srcId="{17707B48-7DB0-41CA-8406-0DE99D044CBB}" destId="{AA642F57-53F7-4353-9B98-7879E1B76A57}" srcOrd="1" destOrd="0" presId="urn:microsoft.com/office/officeart/2005/8/layout/hierarchy1"/>
    <dgm:cxn modelId="{78396C9D-F94F-40AF-8417-2375EFD35971}" type="presParOf" srcId="{C9FA38A8-9241-4C51-9435-1F3E44441242}" destId="{F3048BF1-8020-4626-9629-8B9A608ED7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538F3-F242-4FE5-9600-E6ABBA2B12AB}">
      <dsp:nvSpPr>
        <dsp:cNvPr id="0" name=""/>
        <dsp:cNvSpPr/>
      </dsp:nvSpPr>
      <dsp:spPr>
        <a:xfrm>
          <a:off x="12590" y="69"/>
          <a:ext cx="4691836" cy="297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FABEB-09FB-44BA-9801-E2DDB0678167}">
      <dsp:nvSpPr>
        <dsp:cNvPr id="0" name=""/>
        <dsp:cNvSpPr/>
      </dsp:nvSpPr>
      <dsp:spPr>
        <a:xfrm>
          <a:off x="533906" y="495319"/>
          <a:ext cx="4691836" cy="2979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/>
            <a:t>Stojaté vody</a:t>
          </a:r>
          <a:endParaRPr lang="en-US" sz="6500" kern="1200" dirty="0"/>
        </a:p>
      </dsp:txBody>
      <dsp:txXfrm>
        <a:off x="621167" y="582580"/>
        <a:ext cx="4517314" cy="2804794"/>
      </dsp:txXfrm>
    </dsp:sp>
    <dsp:sp modelId="{606F2632-9161-4A73-B16A-52F6F241FFAD}">
      <dsp:nvSpPr>
        <dsp:cNvPr id="0" name=""/>
        <dsp:cNvSpPr/>
      </dsp:nvSpPr>
      <dsp:spPr>
        <a:xfrm>
          <a:off x="5747057" y="69"/>
          <a:ext cx="4691836" cy="297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42F57-53F7-4353-9B98-7879E1B76A57}">
      <dsp:nvSpPr>
        <dsp:cNvPr id="0" name=""/>
        <dsp:cNvSpPr/>
      </dsp:nvSpPr>
      <dsp:spPr>
        <a:xfrm>
          <a:off x="6268372" y="495319"/>
          <a:ext cx="4691836" cy="2979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/>
            <a:t>Tečúce vody</a:t>
          </a:r>
          <a:endParaRPr lang="en-US" sz="6500" kern="1200" dirty="0"/>
        </a:p>
      </dsp:txBody>
      <dsp:txXfrm>
        <a:off x="6355633" y="582580"/>
        <a:ext cx="4517314" cy="2804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0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9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6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2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1" r:id="rId6"/>
    <p:sldLayoutId id="2147483737" r:id="rId7"/>
    <p:sldLayoutId id="2147483738" r:id="rId8"/>
    <p:sldLayoutId id="2147483739" r:id="rId9"/>
    <p:sldLayoutId id="2147483740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am.nmhmedia.sk/image/49be9430-f954-40eb-a8a6-1d61e7523227_dam-urlar3imu.jpg/960/540" TargetMode="External"/><Relationship Id="rId3" Type="http://schemas.openxmlformats.org/officeDocument/2006/relationships/hyperlink" Target="https://vedanadosah.cvtisr.sk/wp-content/uploads/importovane/img/uploads/fzrnNVb9.JPG" TargetMode="External"/><Relationship Id="rId7" Type="http://schemas.openxmlformats.org/officeDocument/2006/relationships/hyperlink" Target="https://upload.wikimedia.org/wikipedia/commons/0/0e/Euglena_scheme_no_arrows.svg" TargetMode="External"/><Relationship Id="rId2" Type="http://schemas.openxmlformats.org/officeDocument/2006/relationships/hyperlink" Target="https://www.dedikadcery.sk/tovar/obrazok_6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upravnavody.sk/fotky42086/water-bacteria.jpg" TargetMode="External"/><Relationship Id="rId5" Type="http://schemas.openxmlformats.org/officeDocument/2006/relationships/hyperlink" Target="https://upload.wikimedia.org/wikipedia/commons/thumb/4/4b/Above_the_Clouds.jpg/220px-Above_the_Clouds.jpg" TargetMode="External"/><Relationship Id="rId10" Type="http://schemas.openxmlformats.org/officeDocument/2006/relationships/hyperlink" Target="https://cdn.webnoviny.sk/sites/21/2017/08/f6ocean-lake-worth-640x427.jpeg" TargetMode="External"/><Relationship Id="rId4" Type="http://schemas.openxmlformats.org/officeDocument/2006/relationships/hyperlink" Target="https://cdn.webnoviny.sk/sites/32/2020/05/gettyimages-1161404797-676x451.jpg" TargetMode="External"/><Relationship Id="rId9" Type="http://schemas.openxmlformats.org/officeDocument/2006/relationships/hyperlink" Target="https://slideplayer.cz/slide/1904285/7/images/8/Vlastnosti+vody+Nejv%C4%9Bt%C5%A1%C3%AD+hustotu+m%C3%A1+voda+o+teplot%C4%9B+4%C2%B0C+%28p%C5%99esn%C4%9B+3%2C98%C2%B0C%29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crypted-tbn0.gstatic.com/images?q=tbn:ANd9GcTMAg2zZsvZdMNEjVZomWSkyc07_njD1qRWrw&amp;usqp=CAU" TargetMode="External"/><Relationship Id="rId3" Type="http://schemas.openxmlformats.org/officeDocument/2006/relationships/hyperlink" Target="http://upload.wikimedia.org/wikipedia/commons/thumb/c/c6/Skeble_rybnicna.JPG/640px-Skeble_rybnicna.JPG?uselang=sk" TargetMode="External"/><Relationship Id="rId7" Type="http://schemas.openxmlformats.org/officeDocument/2006/relationships/hyperlink" Target="https://upload.wikimedia.org/wikipedia/commons/thumb/c/c5/Esox_lucius1.jpg/1200px-Esox_lucius1.jpg" TargetMode="External"/><Relationship Id="rId2" Type="http://schemas.openxmlformats.org/officeDocument/2006/relationships/hyperlink" Target="https://upload.wikimedia.org/wikipedia/commons/thumb/f/f7/Slovensko_Tatry_Nove_Strbske_Pleso_01.jpg/220px-Slovensko_Tatry_Nove_Strbske_Pleso_0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naturou2000.sk/uploads/2009/08/animal/vydra-riecna/LutraLutra-400x255.jpg" TargetMode="External"/><Relationship Id="rId11" Type="http://schemas.openxmlformats.org/officeDocument/2006/relationships/hyperlink" Target="https://www.youtube.com/watch?v=BUIfExgwIsU" TargetMode="External"/><Relationship Id="rId5" Type="http://schemas.openxmlformats.org/officeDocument/2006/relationships/hyperlink" Target="https://img.ephoto.sk/data/users/8251/photos/f23d53f952496692a8374ed858c97571d3b85df1_large.jpg" TargetMode="External"/><Relationship Id="rId10" Type="http://schemas.openxmlformats.org/officeDocument/2006/relationships/hyperlink" Target="https://www.facebook.com/Wordwall/" TargetMode="External"/><Relationship Id="rId4" Type="http://schemas.openxmlformats.org/officeDocument/2006/relationships/hyperlink" Target="http://upload.wikimedia.org/wikipedia/commons/thumb/3/3a/Tubifex01.jpg/640px-Tubifex01.jpg?uselang=sk" TargetMode="External"/><Relationship Id="rId9" Type="http://schemas.openxmlformats.org/officeDocument/2006/relationships/hyperlink" Target="https://www.srz-ds.sk/files/oncorhynchus_mykiss.jpghttps:/www.infraslovakia.sk/files/prod_images/temp_big/kolobeh_vody_v_prirode_ukazka-4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.ytimg.com/vi/ogvkqz5NXC4/maxresdefault.jpg" TargetMode="External"/><Relationship Id="rId7" Type="http://schemas.openxmlformats.org/officeDocument/2006/relationships/hyperlink" Target="https://www.zdravysvet.sk/files/gallery/p-2852-main/2852-2-vrba-biela-50ml-p49-tinktura-z-pucikov-rastlin.jpg" TargetMode="External"/><Relationship Id="rId2" Type="http://schemas.openxmlformats.org/officeDocument/2006/relationships/hyperlink" Target="https://emefka.sk/wp-content/uploads/2021/03/79A76CCE-23F4-4CE8-B783-0A7E89A2BCF8-800x800.png?x5609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cted.cz/v-semicich-rakum-pristehovali-samicky/?liveMode=1" TargetMode="External"/><Relationship Id="rId5" Type="http://schemas.openxmlformats.org/officeDocument/2006/relationships/hyperlink" Target="https://zivot.pluska.sk/gal/rozhovory/patri-im-svet-entomolog-vysvetluje-com-spociva-evolucny-uspech-hmyzu/3" TargetMode="External"/><Relationship Id="rId4" Type="http://schemas.openxmlformats.org/officeDocument/2006/relationships/hyperlink" Target="https://www.zahradnymagazin.sk/images/stories/homepond/home_pond_riasa_2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3" name="Rectangle 1072">
            <a:extLst>
              <a:ext uri="{FF2B5EF4-FFF2-40B4-BE49-F238E27FC236}">
                <a16:creationId xmlns:a16="http://schemas.microsoft.com/office/drawing/2014/main" id="{B5B09F67-0226-4836-9B22-AFF94EF63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Freeform: Shape 1074">
            <a:extLst>
              <a:ext uri="{FF2B5EF4-FFF2-40B4-BE49-F238E27FC236}">
                <a16:creationId xmlns:a16="http://schemas.microsoft.com/office/drawing/2014/main" id="{EF6D18FB-3D39-4747-9ED8-42C5DFAB8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11" y="1"/>
            <a:ext cx="5199156" cy="6857999"/>
          </a:xfrm>
          <a:custGeom>
            <a:avLst/>
            <a:gdLst>
              <a:gd name="connsiteX0" fmla="*/ 0 w 5199156"/>
              <a:gd name="connsiteY0" fmla="*/ 0 h 6857999"/>
              <a:gd name="connsiteX1" fmla="*/ 5199156 w 5199156"/>
              <a:gd name="connsiteY1" fmla="*/ 0 h 6857999"/>
              <a:gd name="connsiteX2" fmla="*/ 5199156 w 5199156"/>
              <a:gd name="connsiteY2" fmla="*/ 4404241 h 6857999"/>
              <a:gd name="connsiteX3" fmla="*/ 2996280 w 5199156"/>
              <a:gd name="connsiteY3" fmla="*/ 6845331 h 6857999"/>
              <a:gd name="connsiteX4" fmla="*/ 2762435 w 5199156"/>
              <a:gd name="connsiteY4" fmla="*/ 6857139 h 6857999"/>
              <a:gd name="connsiteX5" fmla="*/ 2762435 w 5199156"/>
              <a:gd name="connsiteY5" fmla="*/ 6857999 h 6857999"/>
              <a:gd name="connsiteX6" fmla="*/ 2745398 w 5199156"/>
              <a:gd name="connsiteY6" fmla="*/ 6857999 h 6857999"/>
              <a:gd name="connsiteX7" fmla="*/ 0 w 5199156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9156" h="6857999">
                <a:moveTo>
                  <a:pt x="0" y="0"/>
                </a:moveTo>
                <a:lnTo>
                  <a:pt x="5199156" y="0"/>
                </a:lnTo>
                <a:lnTo>
                  <a:pt x="5199156" y="4404241"/>
                </a:lnTo>
                <a:cubicBezTo>
                  <a:pt x="5199156" y="5674715"/>
                  <a:pt x="4233603" y="6719673"/>
                  <a:pt x="2996280" y="6845331"/>
                </a:cubicBezTo>
                <a:lnTo>
                  <a:pt x="2762435" y="6857139"/>
                </a:lnTo>
                <a:lnTo>
                  <a:pt x="2762435" y="6857999"/>
                </a:lnTo>
                <a:lnTo>
                  <a:pt x="27453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Freeform: Shape 1076">
            <a:extLst>
              <a:ext uri="{FF2B5EF4-FFF2-40B4-BE49-F238E27FC236}">
                <a16:creationId xmlns:a16="http://schemas.microsoft.com/office/drawing/2014/main" id="{EDCDD4D4-ADBD-45B9-944B-E77CC258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34" y="-39394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AEEF94-5D85-F2F6-2DC2-EC112A483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3814549" cy="3354104"/>
          </a:xfrm>
        </p:spPr>
        <p:txBody>
          <a:bodyPr>
            <a:normAutofit/>
          </a:bodyPr>
          <a:lstStyle/>
          <a:p>
            <a:r>
              <a:rPr lang="sk-SK" sz="4400" b="1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Voda a jej okolie</a:t>
            </a:r>
          </a:p>
        </p:txBody>
      </p:sp>
      <p:pic>
        <p:nvPicPr>
          <p:cNvPr id="1028" name="Picture 4" descr="Priezračná, čistá a zdravá = VODA - článok | Dedík a dcéry">
            <a:extLst>
              <a:ext uri="{FF2B5EF4-FFF2-40B4-BE49-F238E27FC236}">
                <a16:creationId xmlns:a16="http://schemas.microsoft.com/office/drawing/2014/main" id="{CE48F755-EA3B-1CD0-07E7-963D4EDA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3052" y="1298240"/>
            <a:ext cx="5689348" cy="42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33AF5A-B1C6-44A0-A3C3-E119A9405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Pozdišovský rybník - Fotografia - Fotogaléria | ePhoto.sk - foto,  fotografie, fotoaparáty">
            <a:extLst>
              <a:ext uri="{FF2B5EF4-FFF2-40B4-BE49-F238E27FC236}">
                <a16:creationId xmlns:a16="http://schemas.microsoft.com/office/drawing/2014/main" id="{F5915055-91D7-B467-5708-B010BBC7C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33335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72518A-110C-4461-B770-CEE16AA8A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3A5ED64-F27D-2B8C-DA09-662C923AB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0667" y="5153866"/>
            <a:ext cx="2593016" cy="1730028"/>
          </a:xfrm>
          <a:prstGeom prst="rect">
            <a:avLst/>
          </a:prstGeom>
        </p:spPr>
      </p:pic>
      <p:sp>
        <p:nvSpPr>
          <p:cNvPr id="7" name="Bublina reči: oválna 6">
            <a:extLst>
              <a:ext uri="{FF2B5EF4-FFF2-40B4-BE49-F238E27FC236}">
                <a16:creationId xmlns:a16="http://schemas.microsoft.com/office/drawing/2014/main" id="{EC381379-839C-0CBA-E819-3294F70835B0}"/>
              </a:ext>
            </a:extLst>
          </p:cNvPr>
          <p:cNvSpPr/>
          <p:nvPr/>
        </p:nvSpPr>
        <p:spPr>
          <a:xfrm>
            <a:off x="8897175" y="3449100"/>
            <a:ext cx="2174613" cy="1730029"/>
          </a:xfrm>
          <a:prstGeom prst="wedgeEllipseCallout">
            <a:avLst>
              <a:gd name="adj1" fmla="val -9654"/>
              <a:gd name="adj2" fmla="val 65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Ahoj som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škľabka.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2A83276-7349-7F66-14BB-C0FF1CEC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446" y="3801631"/>
            <a:ext cx="3054361" cy="149364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4ADBE6A-08E5-8465-B102-3A8B4FB3D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934" y="3165342"/>
            <a:ext cx="1390008" cy="100592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97580BD-7BD5-7F1E-94EF-25B40DE0D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908" y="5514378"/>
            <a:ext cx="2220585" cy="147694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2F4545D-145E-ED3C-20F9-1BE94498A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9511" y="4924540"/>
            <a:ext cx="3477854" cy="193028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768614B-7F41-2D5E-4A6A-C56C0C4AC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585" y="2061383"/>
            <a:ext cx="1743607" cy="1164437"/>
          </a:xfrm>
          <a:prstGeom prst="rect">
            <a:avLst/>
          </a:prstGeom>
        </p:spPr>
      </p:pic>
      <p:sp>
        <p:nvSpPr>
          <p:cNvPr id="15" name="Bublina reči: oválna 14">
            <a:extLst>
              <a:ext uri="{FF2B5EF4-FFF2-40B4-BE49-F238E27FC236}">
                <a16:creationId xmlns:a16="http://schemas.microsoft.com/office/drawing/2014/main" id="{A3B325F1-0EE5-E690-ACC5-941F074A1694}"/>
              </a:ext>
            </a:extLst>
          </p:cNvPr>
          <p:cNvSpPr/>
          <p:nvPr/>
        </p:nvSpPr>
        <p:spPr>
          <a:xfrm>
            <a:off x="9726546" y="1002535"/>
            <a:ext cx="2174613" cy="1967142"/>
          </a:xfrm>
          <a:prstGeom prst="wedgeEllipseCallout">
            <a:avLst>
              <a:gd name="adj1" fmla="val -61875"/>
              <a:gd name="adj2" fmla="val 31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Na hladine stojatých vôd nájdeš aj </a:t>
            </a:r>
            <a:r>
              <a:rPr lang="sk-SK" u="sng" dirty="0"/>
              <a:t>hmyz.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B8F2C0-5085-4286-BF3B-489C592A9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ED44786-17ED-9BF7-4B67-ADF741121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8" r="17584" b="1"/>
          <a:stretch/>
        </p:blipFill>
        <p:spPr>
          <a:xfrm>
            <a:off x="20" y="10"/>
            <a:ext cx="7113748" cy="686490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05AD56-8B1B-4111-AE73-A1DEC707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5103" y="-5976"/>
            <a:ext cx="8556895" cy="6872531"/>
          </a:xfrm>
          <a:custGeom>
            <a:avLst/>
            <a:gdLst>
              <a:gd name="connsiteX0" fmla="*/ 5317418 w 8556895"/>
              <a:gd name="connsiteY0" fmla="*/ 0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0 w 8556895"/>
              <a:gd name="connsiteY4" fmla="*/ 6865265 h 6865265"/>
              <a:gd name="connsiteX5" fmla="*/ 3430955 w 8556895"/>
              <a:gd name="connsiteY5" fmla="*/ 3434310 h 6865265"/>
              <a:gd name="connsiteX6" fmla="*/ 176556 w 8556895"/>
              <a:gd name="connsiteY6" fmla="*/ 7819 h 6865265"/>
              <a:gd name="connsiteX7" fmla="*/ 154644 w 8556895"/>
              <a:gd name="connsiteY7" fmla="*/ 7265 h 6865265"/>
              <a:gd name="connsiteX8" fmla="*/ 5317418 w 8556895"/>
              <a:gd name="connsiteY8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  <a:gd name="connsiteX7" fmla="*/ 5317418 w 8556895"/>
              <a:gd name="connsiteY7" fmla="*/ 7265 h 6865265"/>
              <a:gd name="connsiteX0" fmla="*/ 154644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895" h="6865265">
                <a:moveTo>
                  <a:pt x="154644" y="7265"/>
                </a:moveTo>
                <a:lnTo>
                  <a:pt x="8556895" y="0"/>
                </a:lnTo>
                <a:lnTo>
                  <a:pt x="8556895" y="6858000"/>
                </a:lnTo>
                <a:lnTo>
                  <a:pt x="0" y="6865265"/>
                </a:lnTo>
                <a:cubicBezTo>
                  <a:pt x="1894864" y="6865265"/>
                  <a:pt x="3430955" y="5329174"/>
                  <a:pt x="3430955" y="3434310"/>
                </a:cubicBezTo>
                <a:cubicBezTo>
                  <a:pt x="3430955" y="1598661"/>
                  <a:pt x="1989370" y="99711"/>
                  <a:pt x="176556" y="7819"/>
                </a:cubicBezTo>
                <a:lnTo>
                  <a:pt x="154644" y="72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0871A3-3AD6-990B-66D5-7DC3EDF3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8" y="685800"/>
            <a:ext cx="4155881" cy="3814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Vďaka </a:t>
            </a:r>
            <a:r>
              <a:rPr lang="en-US" sz="37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povrchovému napätiu</a:t>
            </a:r>
            <a:r>
              <a:rPr lang="en-US" sz="3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vody možeme často vidieť hmyz pohybovať sa po hladine.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39D4E6-5229-413A-A17B-5910539E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600" y="4957767"/>
            <a:ext cx="9880399" cy="1907146"/>
          </a:xfrm>
          <a:custGeom>
            <a:avLst/>
            <a:gdLst>
              <a:gd name="connsiteX0" fmla="*/ 3703306 w 9880399"/>
              <a:gd name="connsiteY0" fmla="*/ 0 h 1907146"/>
              <a:gd name="connsiteX1" fmla="*/ 9880399 w 9880399"/>
              <a:gd name="connsiteY1" fmla="*/ 0 h 1907146"/>
              <a:gd name="connsiteX2" fmla="*/ 9880399 w 9880399"/>
              <a:gd name="connsiteY2" fmla="*/ 1907146 h 1907146"/>
              <a:gd name="connsiteX3" fmla="*/ 0 w 9880399"/>
              <a:gd name="connsiteY3" fmla="*/ 1907146 h 1907146"/>
              <a:gd name="connsiteX4" fmla="*/ 38110 w 9880399"/>
              <a:gd name="connsiteY4" fmla="*/ 1752976 h 1907146"/>
              <a:gd name="connsiteX5" fmla="*/ 2390342 w 9880399"/>
              <a:gd name="connsiteY5" fmla="*/ 1 h 1907146"/>
              <a:gd name="connsiteX6" fmla="*/ 2500931 w 9880399"/>
              <a:gd name="connsiteY6" fmla="*/ 2797 h 1907146"/>
              <a:gd name="connsiteX7" fmla="*/ 3703306 w 9880399"/>
              <a:gd name="connsiteY7" fmla="*/ 2797 h 19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0399" h="1907146">
                <a:moveTo>
                  <a:pt x="3703306" y="0"/>
                </a:moveTo>
                <a:lnTo>
                  <a:pt x="9880399" y="0"/>
                </a:lnTo>
                <a:lnTo>
                  <a:pt x="9880399" y="1907146"/>
                </a:lnTo>
                <a:lnTo>
                  <a:pt x="0" y="1907146"/>
                </a:lnTo>
                <a:lnTo>
                  <a:pt x="38110" y="1752976"/>
                </a:lnTo>
                <a:cubicBezTo>
                  <a:pt x="339672" y="739254"/>
                  <a:pt x="1278677" y="1"/>
                  <a:pt x="2390342" y="1"/>
                </a:cubicBezTo>
                <a:lnTo>
                  <a:pt x="2500931" y="2797"/>
                </a:lnTo>
                <a:lnTo>
                  <a:pt x="3703306" y="2797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Bublina reči: oválna 5">
            <a:extLst>
              <a:ext uri="{FF2B5EF4-FFF2-40B4-BE49-F238E27FC236}">
                <a16:creationId xmlns:a16="http://schemas.microsoft.com/office/drawing/2014/main" id="{D4EE0273-9204-625A-F0F6-BD882C6CAD14}"/>
              </a:ext>
            </a:extLst>
          </p:cNvPr>
          <p:cNvSpPr/>
          <p:nvPr/>
        </p:nvSpPr>
        <p:spPr>
          <a:xfrm rot="9795241" flipV="1">
            <a:off x="842481" y="333394"/>
            <a:ext cx="3436191" cy="1382389"/>
          </a:xfrm>
          <a:prstGeom prst="wedgeEllipseCallout">
            <a:avLst>
              <a:gd name="adj1" fmla="val -2034"/>
              <a:gd name="adj2" fmla="val 126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je dôkaz. Vyskúšaj sám doma. </a:t>
            </a:r>
          </a:p>
        </p:txBody>
      </p:sp>
      <p:pic>
        <p:nvPicPr>
          <p:cNvPr id="1026" name="Picture 2" descr="Susedia z vodného raja: Zoznámte sa so živočíchmi, ktoré žijú skryté pred  naším zrakom - Fotografia č.1 | Nový Čas">
            <a:extLst>
              <a:ext uri="{FF2B5EF4-FFF2-40B4-BE49-F238E27FC236}">
                <a16:creationId xmlns:a16="http://schemas.microsoft.com/office/drawing/2014/main" id="{6FA946E8-59CA-2445-0FF6-CDBD05E2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30382" r="36584" b="9326"/>
          <a:stretch/>
        </p:blipFill>
        <p:spPr bwMode="auto">
          <a:xfrm>
            <a:off x="3630207" y="2408335"/>
            <a:ext cx="1755125" cy="1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a reči: oválna 3">
            <a:extLst>
              <a:ext uri="{FF2B5EF4-FFF2-40B4-BE49-F238E27FC236}">
                <a16:creationId xmlns:a16="http://schemas.microsoft.com/office/drawing/2014/main" id="{E97797BC-4AAA-6C1B-8132-171150A4A971}"/>
              </a:ext>
            </a:extLst>
          </p:cNvPr>
          <p:cNvSpPr/>
          <p:nvPr/>
        </p:nvSpPr>
        <p:spPr>
          <a:xfrm>
            <a:off x="4717713" y="1345915"/>
            <a:ext cx="2396055" cy="9619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ja sa nepotopím. </a:t>
            </a:r>
          </a:p>
        </p:txBody>
      </p:sp>
    </p:spTree>
    <p:extLst>
      <p:ext uri="{BB962C8B-B14F-4D97-AF65-F5344CB8AC3E}">
        <p14:creationId xmlns:p14="http://schemas.microsoft.com/office/powerpoint/2010/main" val="22180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B8F2C0-5085-4286-BF3B-489C592A9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drevené, oranžové">
            <a:extLst>
              <a:ext uri="{FF2B5EF4-FFF2-40B4-BE49-F238E27FC236}">
                <a16:creationId xmlns:a16="http://schemas.microsoft.com/office/drawing/2014/main" id="{5C4022B0-9420-FF5C-F491-E3046476A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1" r="1" b="1"/>
          <a:stretch/>
        </p:blipFill>
        <p:spPr>
          <a:xfrm>
            <a:off x="0" y="10"/>
            <a:ext cx="7113748" cy="686490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05AD56-8B1B-4111-AE73-A1DEC707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5103" y="-5976"/>
            <a:ext cx="8556895" cy="6872531"/>
          </a:xfrm>
          <a:custGeom>
            <a:avLst/>
            <a:gdLst>
              <a:gd name="connsiteX0" fmla="*/ 5317418 w 8556895"/>
              <a:gd name="connsiteY0" fmla="*/ 0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0 w 8556895"/>
              <a:gd name="connsiteY4" fmla="*/ 6865265 h 6865265"/>
              <a:gd name="connsiteX5" fmla="*/ 3430955 w 8556895"/>
              <a:gd name="connsiteY5" fmla="*/ 3434310 h 6865265"/>
              <a:gd name="connsiteX6" fmla="*/ 176556 w 8556895"/>
              <a:gd name="connsiteY6" fmla="*/ 7819 h 6865265"/>
              <a:gd name="connsiteX7" fmla="*/ 154644 w 8556895"/>
              <a:gd name="connsiteY7" fmla="*/ 7265 h 6865265"/>
              <a:gd name="connsiteX8" fmla="*/ 5317418 w 8556895"/>
              <a:gd name="connsiteY8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  <a:gd name="connsiteX7" fmla="*/ 5317418 w 8556895"/>
              <a:gd name="connsiteY7" fmla="*/ 7265 h 6865265"/>
              <a:gd name="connsiteX0" fmla="*/ 154644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895" h="6865265">
                <a:moveTo>
                  <a:pt x="154644" y="7265"/>
                </a:moveTo>
                <a:lnTo>
                  <a:pt x="8556895" y="0"/>
                </a:lnTo>
                <a:lnTo>
                  <a:pt x="8556895" y="6858000"/>
                </a:lnTo>
                <a:lnTo>
                  <a:pt x="0" y="6865265"/>
                </a:lnTo>
                <a:cubicBezTo>
                  <a:pt x="1894864" y="6865265"/>
                  <a:pt x="3430955" y="5329174"/>
                  <a:pt x="3430955" y="3434310"/>
                </a:cubicBezTo>
                <a:cubicBezTo>
                  <a:pt x="3430955" y="1598661"/>
                  <a:pt x="1989370" y="99711"/>
                  <a:pt x="176556" y="7819"/>
                </a:cubicBezTo>
                <a:lnTo>
                  <a:pt x="154644" y="72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764335-5FB7-DF9E-654F-E62D6A5B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8" y="685800"/>
            <a:ext cx="4155881" cy="3814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Avšak stačí pridať saponát a čo sa stane?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39D4E6-5229-413A-A17B-5910539E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600" y="4957767"/>
            <a:ext cx="9880399" cy="1907146"/>
          </a:xfrm>
          <a:custGeom>
            <a:avLst/>
            <a:gdLst>
              <a:gd name="connsiteX0" fmla="*/ 3703306 w 9880399"/>
              <a:gd name="connsiteY0" fmla="*/ 0 h 1907146"/>
              <a:gd name="connsiteX1" fmla="*/ 9880399 w 9880399"/>
              <a:gd name="connsiteY1" fmla="*/ 0 h 1907146"/>
              <a:gd name="connsiteX2" fmla="*/ 9880399 w 9880399"/>
              <a:gd name="connsiteY2" fmla="*/ 1907146 h 1907146"/>
              <a:gd name="connsiteX3" fmla="*/ 0 w 9880399"/>
              <a:gd name="connsiteY3" fmla="*/ 1907146 h 1907146"/>
              <a:gd name="connsiteX4" fmla="*/ 38110 w 9880399"/>
              <a:gd name="connsiteY4" fmla="*/ 1752976 h 1907146"/>
              <a:gd name="connsiteX5" fmla="*/ 2390342 w 9880399"/>
              <a:gd name="connsiteY5" fmla="*/ 1 h 1907146"/>
              <a:gd name="connsiteX6" fmla="*/ 2500931 w 9880399"/>
              <a:gd name="connsiteY6" fmla="*/ 2797 h 1907146"/>
              <a:gd name="connsiteX7" fmla="*/ 3703306 w 9880399"/>
              <a:gd name="connsiteY7" fmla="*/ 2797 h 19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0399" h="1907146">
                <a:moveTo>
                  <a:pt x="3703306" y="0"/>
                </a:moveTo>
                <a:lnTo>
                  <a:pt x="9880399" y="0"/>
                </a:lnTo>
                <a:lnTo>
                  <a:pt x="9880399" y="1907146"/>
                </a:lnTo>
                <a:lnTo>
                  <a:pt x="0" y="1907146"/>
                </a:lnTo>
                <a:lnTo>
                  <a:pt x="38110" y="1752976"/>
                </a:lnTo>
                <a:cubicBezTo>
                  <a:pt x="339672" y="739254"/>
                  <a:pt x="1278677" y="1"/>
                  <a:pt x="2390342" y="1"/>
                </a:cubicBezTo>
                <a:lnTo>
                  <a:pt x="2500931" y="2797"/>
                </a:lnTo>
                <a:lnTo>
                  <a:pt x="3703306" y="2797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F52D9F1-C47B-0632-25C7-0F6EDAA84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27587" r="47414" b="23524"/>
          <a:stretch/>
        </p:blipFill>
        <p:spPr>
          <a:xfrm>
            <a:off x="752798" y="2417379"/>
            <a:ext cx="367862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1F5A19-AFB8-4ED6-8F86-8FE92E25F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F7475D-5CD0-420F-8E59-B84F32727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1859C0D-E18A-4C86-B214-4AC5F1CB6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18929" cy="6858000"/>
          </a:xfrm>
          <a:custGeom>
            <a:avLst/>
            <a:gdLst>
              <a:gd name="connsiteX0" fmla="*/ 0 w 4618929"/>
              <a:gd name="connsiteY0" fmla="*/ 0 h 6858000"/>
              <a:gd name="connsiteX1" fmla="*/ 4618929 w 4618929"/>
              <a:gd name="connsiteY1" fmla="*/ 0 h 6858000"/>
              <a:gd name="connsiteX2" fmla="*/ 1187974 w 4618929"/>
              <a:gd name="connsiteY2" fmla="*/ 3430955 h 6858000"/>
              <a:gd name="connsiteX3" fmla="*/ 4442373 w 4618929"/>
              <a:gd name="connsiteY3" fmla="*/ 6857446 h 6858000"/>
              <a:gd name="connsiteX4" fmla="*/ 4464285 w 4618929"/>
              <a:gd name="connsiteY4" fmla="*/ 6858000 h 6858000"/>
              <a:gd name="connsiteX5" fmla="*/ 0 w 461892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29" h="6858000">
                <a:moveTo>
                  <a:pt x="0" y="0"/>
                </a:moveTo>
                <a:lnTo>
                  <a:pt x="4618929" y="0"/>
                </a:lnTo>
                <a:cubicBezTo>
                  <a:pt x="2724065" y="0"/>
                  <a:pt x="1187974" y="1536091"/>
                  <a:pt x="1187974" y="3430955"/>
                </a:cubicBezTo>
                <a:cubicBezTo>
                  <a:pt x="1187974" y="5266604"/>
                  <a:pt x="2629559" y="6765554"/>
                  <a:pt x="4442373" y="6857446"/>
                </a:cubicBezTo>
                <a:lnTo>
                  <a:pt x="44642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A3B23F-F95D-9C0F-4D34-989D75E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620" y="1009816"/>
            <a:ext cx="8069180" cy="29931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6600" dirty="0">
                <a:solidFill>
                  <a:srgbClr val="FFFFFF"/>
                </a:solidFill>
              </a:rPr>
              <a:t>Tečúce vody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E616F4-2B04-4A83-B9CB-BD61C5724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2996" y="4677378"/>
            <a:ext cx="10739004" cy="2180622"/>
          </a:xfrm>
          <a:custGeom>
            <a:avLst/>
            <a:gdLst>
              <a:gd name="connsiteX0" fmla="*/ 3178561 w 10739004"/>
              <a:gd name="connsiteY0" fmla="*/ 0 h 2180622"/>
              <a:gd name="connsiteX1" fmla="*/ 3193852 w 10739004"/>
              <a:gd name="connsiteY1" fmla="*/ 0 h 2180622"/>
              <a:gd name="connsiteX2" fmla="*/ 10739004 w 10739004"/>
              <a:gd name="connsiteY2" fmla="*/ 0 h 2180622"/>
              <a:gd name="connsiteX3" fmla="*/ 10739004 w 10739004"/>
              <a:gd name="connsiteY3" fmla="*/ 2180622 h 2180622"/>
              <a:gd name="connsiteX4" fmla="*/ 0 w 10739004"/>
              <a:gd name="connsiteY4" fmla="*/ 2180622 h 2180622"/>
              <a:gd name="connsiteX5" fmla="*/ 16470 w 10739004"/>
              <a:gd name="connsiteY5" fmla="*/ 2134074 h 2180622"/>
              <a:gd name="connsiteX6" fmla="*/ 3017296 w 10739004"/>
              <a:gd name="connsiteY6" fmla="*/ 4464 h 21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39004" h="2180622">
                <a:moveTo>
                  <a:pt x="3178561" y="0"/>
                </a:moveTo>
                <a:lnTo>
                  <a:pt x="3193852" y="0"/>
                </a:lnTo>
                <a:lnTo>
                  <a:pt x="10739004" y="0"/>
                </a:lnTo>
                <a:lnTo>
                  <a:pt x="10739004" y="2180622"/>
                </a:lnTo>
                <a:lnTo>
                  <a:pt x="0" y="2180622"/>
                </a:lnTo>
                <a:lnTo>
                  <a:pt x="16470" y="2134074"/>
                </a:lnTo>
                <a:cubicBezTo>
                  <a:pt x="506892" y="933772"/>
                  <a:pt x="1657686" y="73383"/>
                  <a:pt x="3017296" y="44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87A7348-2CD0-5C5C-496E-ED6D37074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44" b="2656"/>
          <a:stretch/>
        </p:blipFill>
        <p:spPr>
          <a:xfrm>
            <a:off x="25011" y="205483"/>
            <a:ext cx="12191980" cy="685799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372EA6-FAF7-B8B6-7A5C-AE6DC485CB5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88938"/>
            <a:ext cx="8886825" cy="4778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b="1" cap="all" spc="300" dirty="0">
                <a:solidFill>
                  <a:srgbClr val="FFFFFF"/>
                </a:solidFill>
              </a:rPr>
              <a:t>.</a:t>
            </a:r>
          </a:p>
          <a:p>
            <a:endParaRPr lang="en-US" sz="1400" b="1" cap="all" spc="300" dirty="0">
              <a:solidFill>
                <a:srgbClr val="FFFFFF"/>
              </a:solidFill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309BB506-9BDF-3C17-B2DF-A02AD35E0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1" y="4858656"/>
            <a:ext cx="3981450" cy="115252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44B4FA13-7B9D-2861-A562-87C23F361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9345"/>
          <a:stretch/>
        </p:blipFill>
        <p:spPr>
          <a:xfrm>
            <a:off x="9664291" y="4393152"/>
            <a:ext cx="2552700" cy="1790700"/>
          </a:xfrm>
          <a:prstGeom prst="rect">
            <a:avLst/>
          </a:prstGeom>
        </p:spPr>
      </p:pic>
      <p:sp>
        <p:nvSpPr>
          <p:cNvPr id="20" name="Bublina reči: oválna 19">
            <a:extLst>
              <a:ext uri="{FF2B5EF4-FFF2-40B4-BE49-F238E27FC236}">
                <a16:creationId xmlns:a16="http://schemas.microsoft.com/office/drawing/2014/main" id="{AF06AC42-5A35-C086-BF48-7A51EF60CE6C}"/>
              </a:ext>
            </a:extLst>
          </p:cNvPr>
          <p:cNvSpPr/>
          <p:nvPr/>
        </p:nvSpPr>
        <p:spPr>
          <a:xfrm>
            <a:off x="6719368" y="205483"/>
            <a:ext cx="3540565" cy="6909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rak riečny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milujem čistú vodu.</a:t>
            </a:r>
          </a:p>
        </p:txBody>
      </p:sp>
      <p:sp>
        <p:nvSpPr>
          <p:cNvPr id="34" name="Bublina reči: oválna 33">
            <a:extLst>
              <a:ext uri="{FF2B5EF4-FFF2-40B4-BE49-F238E27FC236}">
                <a16:creationId xmlns:a16="http://schemas.microsoft.com/office/drawing/2014/main" id="{881634C2-4A3B-CC4C-7F4C-EFFF1FDDDC1A}"/>
              </a:ext>
            </a:extLst>
          </p:cNvPr>
          <p:cNvSpPr/>
          <p:nvPr/>
        </p:nvSpPr>
        <p:spPr>
          <a:xfrm>
            <a:off x="1116458" y="2979506"/>
            <a:ext cx="3004365" cy="1413646"/>
          </a:xfrm>
          <a:prstGeom prst="wedgeEllipseCallout">
            <a:avLst>
              <a:gd name="adj1" fmla="val -32157"/>
              <a:gd name="adj2" fmla="val 95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 nerozhodná </a:t>
            </a:r>
            <a:r>
              <a:rPr lang="sk-SK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štuka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Nájdeš ma  v strednom toku riek.  </a:t>
            </a:r>
          </a:p>
        </p:txBody>
      </p:sp>
      <p:sp>
        <p:nvSpPr>
          <p:cNvPr id="35" name="Bublina reči: oválna 34">
            <a:extLst>
              <a:ext uri="{FF2B5EF4-FFF2-40B4-BE49-F238E27FC236}">
                <a16:creationId xmlns:a16="http://schemas.microsoft.com/office/drawing/2014/main" id="{4933EF0F-81AC-1ED2-BA22-F6AEADAC5EDF}"/>
              </a:ext>
            </a:extLst>
          </p:cNvPr>
          <p:cNvSpPr/>
          <p:nvPr/>
        </p:nvSpPr>
        <p:spPr>
          <a:xfrm>
            <a:off x="7428217" y="3291778"/>
            <a:ext cx="3647326" cy="951450"/>
          </a:xfrm>
          <a:prstGeom prst="wedgeEllipseCallout">
            <a:avLst>
              <a:gd name="adj1" fmla="val 3105"/>
              <a:gd name="adj2" fmla="val 82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 som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pstruh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vyhovuje mi rýchlo tečúca čistá voda tak isto ako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pijavici.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CEA6C97-0BFE-3D4C-ECDC-E7BDC2D4F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062" y="1148941"/>
            <a:ext cx="2543175" cy="1800225"/>
          </a:xfrm>
          <a:prstGeom prst="rect">
            <a:avLst/>
          </a:prstGeom>
        </p:spPr>
      </p:pic>
      <p:sp>
        <p:nvSpPr>
          <p:cNvPr id="6" name="Bublina reči: oválna 5">
            <a:extLst>
              <a:ext uri="{FF2B5EF4-FFF2-40B4-BE49-F238E27FC236}">
                <a16:creationId xmlns:a16="http://schemas.microsoft.com/office/drawing/2014/main" id="{93313C6D-540F-5CAA-4FF3-F4548E5D5907}"/>
              </a:ext>
            </a:extLst>
          </p:cNvPr>
          <p:cNvSpPr/>
          <p:nvPr/>
        </p:nvSpPr>
        <p:spPr>
          <a:xfrm>
            <a:off x="2430762" y="309184"/>
            <a:ext cx="2696041" cy="1690159"/>
          </a:xfrm>
          <a:prstGeom prst="wedgeEllipseCallout">
            <a:avLst>
              <a:gd name="adj1" fmla="val -71903"/>
              <a:gd name="adj2" fmla="val 22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kormorán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spolu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bocianom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 v stredne rýchlo tečúcich vodách.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F973EE-0395-2562-ECA1-64B0153AE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72" y="1041096"/>
            <a:ext cx="1611684" cy="16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3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0" name="Freeform: Shape 821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231" name="Rectangle 8221">
            <a:extLst>
              <a:ext uri="{FF2B5EF4-FFF2-40B4-BE49-F238E27FC236}">
                <a16:creationId xmlns:a16="http://schemas.microsoft.com/office/drawing/2014/main" id="{9BB8F2C0-5085-4286-BF3B-489C592A9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Ekosistem kopnenih voda. Zagađenje i mogućnost zaštite | Shtreber">
            <a:extLst>
              <a:ext uri="{FF2B5EF4-FFF2-40B4-BE49-F238E27FC236}">
                <a16:creationId xmlns:a16="http://schemas.microsoft.com/office/drawing/2014/main" id="{688A0F89-04FB-FADA-0689-C393B2FA2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636"/>
          <a:stretch/>
        </p:blipFill>
        <p:spPr bwMode="auto">
          <a:xfrm>
            <a:off x="-209576" y="-88125"/>
            <a:ext cx="7113748" cy="68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2" name="Freeform: Shape 8223">
            <a:extLst>
              <a:ext uri="{FF2B5EF4-FFF2-40B4-BE49-F238E27FC236}">
                <a16:creationId xmlns:a16="http://schemas.microsoft.com/office/drawing/2014/main" id="{E705AD56-8B1B-4111-AE73-A1DEC707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5103" y="-5976"/>
            <a:ext cx="8556895" cy="6872531"/>
          </a:xfrm>
          <a:custGeom>
            <a:avLst/>
            <a:gdLst>
              <a:gd name="connsiteX0" fmla="*/ 5317418 w 8556895"/>
              <a:gd name="connsiteY0" fmla="*/ 0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0 w 8556895"/>
              <a:gd name="connsiteY4" fmla="*/ 6865265 h 6865265"/>
              <a:gd name="connsiteX5" fmla="*/ 3430955 w 8556895"/>
              <a:gd name="connsiteY5" fmla="*/ 3434310 h 6865265"/>
              <a:gd name="connsiteX6" fmla="*/ 176556 w 8556895"/>
              <a:gd name="connsiteY6" fmla="*/ 7819 h 6865265"/>
              <a:gd name="connsiteX7" fmla="*/ 154644 w 8556895"/>
              <a:gd name="connsiteY7" fmla="*/ 7265 h 6865265"/>
              <a:gd name="connsiteX8" fmla="*/ 5317418 w 8556895"/>
              <a:gd name="connsiteY8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  <a:gd name="connsiteX7" fmla="*/ 5317418 w 8556895"/>
              <a:gd name="connsiteY7" fmla="*/ 7265 h 6865265"/>
              <a:gd name="connsiteX0" fmla="*/ 154644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895" h="6865265">
                <a:moveTo>
                  <a:pt x="154644" y="7265"/>
                </a:moveTo>
                <a:lnTo>
                  <a:pt x="8556895" y="0"/>
                </a:lnTo>
                <a:lnTo>
                  <a:pt x="8556895" y="6858000"/>
                </a:lnTo>
                <a:lnTo>
                  <a:pt x="0" y="6865265"/>
                </a:lnTo>
                <a:cubicBezTo>
                  <a:pt x="1894864" y="6865265"/>
                  <a:pt x="3430955" y="5329174"/>
                  <a:pt x="3430955" y="3434310"/>
                </a:cubicBezTo>
                <a:cubicBezTo>
                  <a:pt x="3430955" y="1598661"/>
                  <a:pt x="1989370" y="99711"/>
                  <a:pt x="176556" y="7819"/>
                </a:cubicBezTo>
                <a:lnTo>
                  <a:pt x="154644" y="72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1A4DD5-6BDF-23D9-CE62-66527707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8" y="685800"/>
            <a:ext cx="4155881" cy="3814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vode a na brehu žijú organizmy vo </a:t>
            </a:r>
            <a:r>
              <a:rPr lang="en-US" sz="48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vzájomných vzťahoch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33" name="Freeform: Shape 8225">
            <a:extLst>
              <a:ext uri="{FF2B5EF4-FFF2-40B4-BE49-F238E27FC236}">
                <a16:creationId xmlns:a16="http://schemas.microsoft.com/office/drawing/2014/main" id="{0439D4E6-5229-413A-A17B-5910539E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600" y="4957767"/>
            <a:ext cx="9880399" cy="1907146"/>
          </a:xfrm>
          <a:custGeom>
            <a:avLst/>
            <a:gdLst>
              <a:gd name="connsiteX0" fmla="*/ 3703306 w 9880399"/>
              <a:gd name="connsiteY0" fmla="*/ 0 h 1907146"/>
              <a:gd name="connsiteX1" fmla="*/ 9880399 w 9880399"/>
              <a:gd name="connsiteY1" fmla="*/ 0 h 1907146"/>
              <a:gd name="connsiteX2" fmla="*/ 9880399 w 9880399"/>
              <a:gd name="connsiteY2" fmla="*/ 1907146 h 1907146"/>
              <a:gd name="connsiteX3" fmla="*/ 0 w 9880399"/>
              <a:gd name="connsiteY3" fmla="*/ 1907146 h 1907146"/>
              <a:gd name="connsiteX4" fmla="*/ 38110 w 9880399"/>
              <a:gd name="connsiteY4" fmla="*/ 1752976 h 1907146"/>
              <a:gd name="connsiteX5" fmla="*/ 2390342 w 9880399"/>
              <a:gd name="connsiteY5" fmla="*/ 1 h 1907146"/>
              <a:gd name="connsiteX6" fmla="*/ 2500931 w 9880399"/>
              <a:gd name="connsiteY6" fmla="*/ 2797 h 1907146"/>
              <a:gd name="connsiteX7" fmla="*/ 3703306 w 9880399"/>
              <a:gd name="connsiteY7" fmla="*/ 2797 h 19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0399" h="1907146">
                <a:moveTo>
                  <a:pt x="3703306" y="0"/>
                </a:moveTo>
                <a:lnTo>
                  <a:pt x="9880399" y="0"/>
                </a:lnTo>
                <a:lnTo>
                  <a:pt x="9880399" y="1907146"/>
                </a:lnTo>
                <a:lnTo>
                  <a:pt x="0" y="1907146"/>
                </a:lnTo>
                <a:lnTo>
                  <a:pt x="38110" y="1752976"/>
                </a:lnTo>
                <a:cubicBezTo>
                  <a:pt x="339672" y="739254"/>
                  <a:pt x="1278677" y="1"/>
                  <a:pt x="2390342" y="1"/>
                </a:cubicBezTo>
                <a:lnTo>
                  <a:pt x="2500931" y="2797"/>
                </a:lnTo>
                <a:lnTo>
                  <a:pt x="3703306" y="2797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A9222790-5537-49FD-04D1-73D5EA7FF03E}"/>
              </a:ext>
            </a:extLst>
          </p:cNvPr>
          <p:cNvSpPr/>
          <p:nvPr/>
        </p:nvSpPr>
        <p:spPr>
          <a:xfrm>
            <a:off x="3334215" y="367990"/>
            <a:ext cx="2230244" cy="1694986"/>
          </a:xfrm>
          <a:prstGeom prst="wedgeEllipseCallout">
            <a:avLst>
              <a:gd name="adj1" fmla="val -116170"/>
              <a:gd name="adj2" fmla="val -42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si dáme na obed???</a:t>
            </a:r>
          </a:p>
        </p:txBody>
      </p:sp>
      <p:cxnSp>
        <p:nvCxnSpPr>
          <p:cNvPr id="5" name="Rovná spojovacia šípka 4">
            <a:extLst>
              <a:ext uri="{FF2B5EF4-FFF2-40B4-BE49-F238E27FC236}">
                <a16:creationId xmlns:a16="http://schemas.microsoft.com/office/drawing/2014/main" id="{61E994EE-E8CA-D23A-3CDC-7631B43B704A}"/>
              </a:ext>
            </a:extLst>
          </p:cNvPr>
          <p:cNvCxnSpPr>
            <a:cxnSpLocks/>
          </p:cNvCxnSpPr>
          <p:nvPr/>
        </p:nvCxnSpPr>
        <p:spPr>
          <a:xfrm>
            <a:off x="1729648" y="685800"/>
            <a:ext cx="771181" cy="2431973"/>
          </a:xfrm>
          <a:prstGeom prst="straightConnector1">
            <a:avLst/>
          </a:prstGeom>
          <a:ln w="476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AF50F75F-179B-D47A-1BD6-BC9E895055BE}"/>
              </a:ext>
            </a:extLst>
          </p:cNvPr>
          <p:cNvCxnSpPr/>
          <p:nvPr/>
        </p:nvCxnSpPr>
        <p:spPr>
          <a:xfrm flipH="1">
            <a:off x="1619480" y="4649118"/>
            <a:ext cx="903383" cy="451692"/>
          </a:xfrm>
          <a:prstGeom prst="straightConnector1">
            <a:avLst/>
          </a:prstGeom>
          <a:ln w="603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4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Freeform: Shape 410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7C94583C-A1C6-4B92-B540-D698370D6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olobeh vody v prírode">
            <a:extLst>
              <a:ext uri="{FF2B5EF4-FFF2-40B4-BE49-F238E27FC236}">
                <a16:creationId xmlns:a16="http://schemas.microsoft.com/office/drawing/2014/main" id="{4D7EAAFB-D377-4D25-E261-48FBDD04A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5510"/>
          <a:stretch/>
        </p:blipFill>
        <p:spPr bwMode="auto">
          <a:xfrm>
            <a:off x="-4896" y="-23292"/>
            <a:ext cx="12191980" cy="68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56D2BC2-72B5-4209-B17F-8EA1B9DA4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27365" y="4381500"/>
            <a:ext cx="10164635" cy="2476500"/>
          </a:xfrm>
          <a:custGeom>
            <a:avLst/>
            <a:gdLst>
              <a:gd name="connsiteX0" fmla="*/ 0 w 10164635"/>
              <a:gd name="connsiteY0" fmla="*/ 0 h 2476500"/>
              <a:gd name="connsiteX1" fmla="*/ 2830681 w 10164635"/>
              <a:gd name="connsiteY1" fmla="*/ 0 h 2476500"/>
              <a:gd name="connsiteX2" fmla="*/ 4918604 w 10164635"/>
              <a:gd name="connsiteY2" fmla="*/ 0 h 2476500"/>
              <a:gd name="connsiteX3" fmla="*/ 7722295 w 10164635"/>
              <a:gd name="connsiteY3" fmla="*/ 0 h 2476500"/>
              <a:gd name="connsiteX4" fmla="*/ 7968898 w 10164635"/>
              <a:gd name="connsiteY4" fmla="*/ 22472 h 2476500"/>
              <a:gd name="connsiteX5" fmla="*/ 10164635 w 10164635"/>
              <a:gd name="connsiteY5" fmla="*/ 2455651 h 2476500"/>
              <a:gd name="connsiteX6" fmla="*/ 10163648 w 10164635"/>
              <a:gd name="connsiteY6" fmla="*/ 2476500 h 2476500"/>
              <a:gd name="connsiteX7" fmla="*/ 0 w 10164635"/>
              <a:gd name="connsiteY7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635" h="2476500">
                <a:moveTo>
                  <a:pt x="0" y="0"/>
                </a:moveTo>
                <a:lnTo>
                  <a:pt x="2830681" y="0"/>
                </a:lnTo>
                <a:lnTo>
                  <a:pt x="4918604" y="0"/>
                </a:lnTo>
                <a:lnTo>
                  <a:pt x="7722295" y="0"/>
                </a:lnTo>
                <a:lnTo>
                  <a:pt x="7968898" y="22472"/>
                </a:lnTo>
                <a:cubicBezTo>
                  <a:pt x="9202211" y="147721"/>
                  <a:pt x="10164635" y="1189293"/>
                  <a:pt x="10164635" y="2455651"/>
                </a:cubicBezTo>
                <a:lnTo>
                  <a:pt x="10163648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78B31051-5560-4C29-9641-899D81AE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2645" y="0"/>
            <a:ext cx="5869355" cy="6858000"/>
          </a:xfrm>
          <a:custGeom>
            <a:avLst/>
            <a:gdLst>
              <a:gd name="connsiteX0" fmla="*/ 0 w 12192000"/>
              <a:gd name="connsiteY0" fmla="*/ 6854090 h 6858000"/>
              <a:gd name="connsiteX1" fmla="*/ 6168014 w 12192000"/>
              <a:gd name="connsiteY1" fmla="*/ 6854090 h 6858000"/>
              <a:gd name="connsiteX2" fmla="*/ 6322645 w 12192000"/>
              <a:gd name="connsiteY2" fmla="*/ 6858000 h 6858000"/>
              <a:gd name="connsiteX3" fmla="*/ 0 w 12192000"/>
              <a:gd name="connsiteY3" fmla="*/ 6858000 h 6858000"/>
              <a:gd name="connsiteX4" fmla="*/ 647728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6322645 w 12192000"/>
              <a:gd name="connsiteY7" fmla="*/ 6858000 h 6858000"/>
              <a:gd name="connsiteX8" fmla="*/ 9753600 w 12192000"/>
              <a:gd name="connsiteY8" fmla="*/ 3427045 h 6858000"/>
              <a:gd name="connsiteX9" fmla="*/ 6499201 w 12192000"/>
              <a:gd name="connsiteY9" fmla="*/ 554 h 6858000"/>
              <a:gd name="connsiteX0" fmla="*/ 0 w 12192000"/>
              <a:gd name="connsiteY0" fmla="*/ 6858000 h 6858000"/>
              <a:gd name="connsiteX1" fmla="*/ 6168014 w 12192000"/>
              <a:gd name="connsiteY1" fmla="*/ 6854090 h 6858000"/>
              <a:gd name="connsiteX2" fmla="*/ 6322645 w 12192000"/>
              <a:gd name="connsiteY2" fmla="*/ 6858000 h 6858000"/>
              <a:gd name="connsiteX3" fmla="*/ 0 w 12192000"/>
              <a:gd name="connsiteY3" fmla="*/ 6858000 h 6858000"/>
              <a:gd name="connsiteX4" fmla="*/ 647728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6322645 w 12192000"/>
              <a:gd name="connsiteY7" fmla="*/ 6858000 h 6858000"/>
              <a:gd name="connsiteX8" fmla="*/ 9753600 w 12192000"/>
              <a:gd name="connsiteY8" fmla="*/ 3427045 h 6858000"/>
              <a:gd name="connsiteX9" fmla="*/ 6499201 w 12192000"/>
              <a:gd name="connsiteY9" fmla="*/ 554 h 6858000"/>
              <a:gd name="connsiteX10" fmla="*/ 6477289 w 12192000"/>
              <a:gd name="connsiteY10" fmla="*/ 0 h 6858000"/>
              <a:gd name="connsiteX0" fmla="*/ 154631 w 6023986"/>
              <a:gd name="connsiteY0" fmla="*/ 6858000 h 6858000"/>
              <a:gd name="connsiteX1" fmla="*/ 0 w 6023986"/>
              <a:gd name="connsiteY1" fmla="*/ 6854090 h 6858000"/>
              <a:gd name="connsiteX2" fmla="*/ 154631 w 6023986"/>
              <a:gd name="connsiteY2" fmla="*/ 6858000 h 6858000"/>
              <a:gd name="connsiteX3" fmla="*/ 309275 w 6023986"/>
              <a:gd name="connsiteY3" fmla="*/ 0 h 6858000"/>
              <a:gd name="connsiteX4" fmla="*/ 6023986 w 6023986"/>
              <a:gd name="connsiteY4" fmla="*/ 0 h 6858000"/>
              <a:gd name="connsiteX5" fmla="*/ 6023986 w 6023986"/>
              <a:gd name="connsiteY5" fmla="*/ 6858000 h 6858000"/>
              <a:gd name="connsiteX6" fmla="*/ 154631 w 6023986"/>
              <a:gd name="connsiteY6" fmla="*/ 6858000 h 6858000"/>
              <a:gd name="connsiteX7" fmla="*/ 3585586 w 6023986"/>
              <a:gd name="connsiteY7" fmla="*/ 3427045 h 6858000"/>
              <a:gd name="connsiteX8" fmla="*/ 331187 w 6023986"/>
              <a:gd name="connsiteY8" fmla="*/ 554 h 6858000"/>
              <a:gd name="connsiteX9" fmla="*/ 309275 w 6023986"/>
              <a:gd name="connsiteY9" fmla="*/ 0 h 6858000"/>
              <a:gd name="connsiteX0" fmla="*/ 154644 w 5869355"/>
              <a:gd name="connsiteY0" fmla="*/ 0 h 6858000"/>
              <a:gd name="connsiteX1" fmla="*/ 5869355 w 5869355"/>
              <a:gd name="connsiteY1" fmla="*/ 0 h 6858000"/>
              <a:gd name="connsiteX2" fmla="*/ 5869355 w 5869355"/>
              <a:gd name="connsiteY2" fmla="*/ 6858000 h 6858000"/>
              <a:gd name="connsiteX3" fmla="*/ 0 w 5869355"/>
              <a:gd name="connsiteY3" fmla="*/ 6858000 h 6858000"/>
              <a:gd name="connsiteX4" fmla="*/ 3430955 w 5869355"/>
              <a:gd name="connsiteY4" fmla="*/ 3427045 h 6858000"/>
              <a:gd name="connsiteX5" fmla="*/ 176556 w 5869355"/>
              <a:gd name="connsiteY5" fmla="*/ 554 h 6858000"/>
              <a:gd name="connsiteX6" fmla="*/ 154644 w 586935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9355" h="6858000">
                <a:moveTo>
                  <a:pt x="154644" y="0"/>
                </a:moveTo>
                <a:lnTo>
                  <a:pt x="5869355" y="0"/>
                </a:lnTo>
                <a:lnTo>
                  <a:pt x="5869355" y="6858000"/>
                </a:lnTo>
                <a:lnTo>
                  <a:pt x="0" y="6858000"/>
                </a:lnTo>
                <a:cubicBezTo>
                  <a:pt x="1894864" y="6858000"/>
                  <a:pt x="3430955" y="5321909"/>
                  <a:pt x="3430955" y="3427045"/>
                </a:cubicBezTo>
                <a:cubicBezTo>
                  <a:pt x="3430955" y="1591396"/>
                  <a:pt x="1989370" y="92446"/>
                  <a:pt x="176556" y="554"/>
                </a:cubicBezTo>
                <a:lnTo>
                  <a:pt x="154644" y="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B878D1-3DA5-5687-BB4D-72D6C1F6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162" y="5463086"/>
            <a:ext cx="8570794" cy="1053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sk-SK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Kolobeh vody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195FE570-C332-0547-7B01-3B56E29FD1BF}"/>
              </a:ext>
            </a:extLst>
          </p:cNvPr>
          <p:cNvSpPr/>
          <p:nvPr/>
        </p:nvSpPr>
        <p:spPr>
          <a:xfrm>
            <a:off x="3347297" y="2511972"/>
            <a:ext cx="1893775" cy="91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Slnko svieti a povrchová voda sa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vyparuje.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0609606-F002-6ADE-D094-4DAFDCDD447D}"/>
              </a:ext>
            </a:extLst>
          </p:cNvPr>
          <p:cNvSpPr/>
          <p:nvPr/>
        </p:nvSpPr>
        <p:spPr>
          <a:xfrm>
            <a:off x="3657349" y="754181"/>
            <a:ext cx="2572215" cy="501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 sa kondenzuje -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zráža.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F32DFF4-2BE9-5506-E423-19FC7CF55DEF}"/>
              </a:ext>
            </a:extLst>
          </p:cNvPr>
          <p:cNvSpPr/>
          <p:nvPr/>
        </p:nvSpPr>
        <p:spPr>
          <a:xfrm>
            <a:off x="6317749" y="1784820"/>
            <a:ext cx="1644222" cy="55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Zrážky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prší, sneží.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D7955F71-51FB-38BC-BB17-46DD592818C2}"/>
              </a:ext>
            </a:extLst>
          </p:cNvPr>
          <p:cNvSpPr/>
          <p:nvPr/>
        </p:nvSpPr>
        <p:spPr>
          <a:xfrm>
            <a:off x="5474146" y="4014439"/>
            <a:ext cx="5241800" cy="496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Zrážková voda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steká  - časť ostáva na povrchu a väčšina odchádza do podzemia.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330AA983-9A77-8AD8-5AD2-E47102F45845}"/>
              </a:ext>
            </a:extLst>
          </p:cNvPr>
          <p:cNvSpPr/>
          <p:nvPr/>
        </p:nvSpPr>
        <p:spPr>
          <a:xfrm>
            <a:off x="7281746" y="4851780"/>
            <a:ext cx="133815" cy="790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99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9BB8F2C0-5085-4286-BF3B-489C592A9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ituácie, keď sa potrebuješ sústrediť na prácu - EMEFKA">
            <a:extLst>
              <a:ext uri="{FF2B5EF4-FFF2-40B4-BE49-F238E27FC236}">
                <a16:creationId xmlns:a16="http://schemas.microsoft.com/office/drawing/2014/main" id="{11B880F5-0277-05D2-F876-E94248884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r="-2" b="-2"/>
          <a:stretch/>
        </p:blipFill>
        <p:spPr bwMode="auto">
          <a:xfrm>
            <a:off x="20" y="10"/>
            <a:ext cx="7113748" cy="68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E705AD56-8B1B-4111-AE73-A1DEC707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5103" y="-5976"/>
            <a:ext cx="8556895" cy="6872531"/>
          </a:xfrm>
          <a:custGeom>
            <a:avLst/>
            <a:gdLst>
              <a:gd name="connsiteX0" fmla="*/ 5317418 w 8556895"/>
              <a:gd name="connsiteY0" fmla="*/ 0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0 w 8556895"/>
              <a:gd name="connsiteY4" fmla="*/ 6865265 h 6865265"/>
              <a:gd name="connsiteX5" fmla="*/ 3430955 w 8556895"/>
              <a:gd name="connsiteY5" fmla="*/ 3434310 h 6865265"/>
              <a:gd name="connsiteX6" fmla="*/ 176556 w 8556895"/>
              <a:gd name="connsiteY6" fmla="*/ 7819 h 6865265"/>
              <a:gd name="connsiteX7" fmla="*/ 154644 w 8556895"/>
              <a:gd name="connsiteY7" fmla="*/ 7265 h 6865265"/>
              <a:gd name="connsiteX8" fmla="*/ 5317418 w 8556895"/>
              <a:gd name="connsiteY8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  <a:gd name="connsiteX7" fmla="*/ 5317418 w 8556895"/>
              <a:gd name="connsiteY7" fmla="*/ 7265 h 6865265"/>
              <a:gd name="connsiteX0" fmla="*/ 154644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895" h="6865265">
                <a:moveTo>
                  <a:pt x="154644" y="7265"/>
                </a:moveTo>
                <a:lnTo>
                  <a:pt x="8556895" y="0"/>
                </a:lnTo>
                <a:lnTo>
                  <a:pt x="8556895" y="6858000"/>
                </a:lnTo>
                <a:lnTo>
                  <a:pt x="0" y="6865265"/>
                </a:lnTo>
                <a:cubicBezTo>
                  <a:pt x="1894864" y="6865265"/>
                  <a:pt x="3430955" y="5329174"/>
                  <a:pt x="3430955" y="3434310"/>
                </a:cubicBezTo>
                <a:cubicBezTo>
                  <a:pt x="3430955" y="1598661"/>
                  <a:pt x="1989370" y="99711"/>
                  <a:pt x="176556" y="7819"/>
                </a:cubicBezTo>
                <a:lnTo>
                  <a:pt x="154644" y="72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94296-17D3-95F1-D0CF-497E2C18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8" y="685800"/>
            <a:ext cx="4155881" cy="3814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 si si materiál preštudoval</a:t>
            </a:r>
            <a:r>
              <a:rPr lang="sk-SK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tak si zapíš  kľučové slová do zošita. 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0439D4E6-5229-413A-A17B-5910539E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600" y="4957767"/>
            <a:ext cx="9880399" cy="1907146"/>
          </a:xfrm>
          <a:custGeom>
            <a:avLst/>
            <a:gdLst>
              <a:gd name="connsiteX0" fmla="*/ 3703306 w 9880399"/>
              <a:gd name="connsiteY0" fmla="*/ 0 h 1907146"/>
              <a:gd name="connsiteX1" fmla="*/ 9880399 w 9880399"/>
              <a:gd name="connsiteY1" fmla="*/ 0 h 1907146"/>
              <a:gd name="connsiteX2" fmla="*/ 9880399 w 9880399"/>
              <a:gd name="connsiteY2" fmla="*/ 1907146 h 1907146"/>
              <a:gd name="connsiteX3" fmla="*/ 0 w 9880399"/>
              <a:gd name="connsiteY3" fmla="*/ 1907146 h 1907146"/>
              <a:gd name="connsiteX4" fmla="*/ 38110 w 9880399"/>
              <a:gd name="connsiteY4" fmla="*/ 1752976 h 1907146"/>
              <a:gd name="connsiteX5" fmla="*/ 2390342 w 9880399"/>
              <a:gd name="connsiteY5" fmla="*/ 1 h 1907146"/>
              <a:gd name="connsiteX6" fmla="*/ 2500931 w 9880399"/>
              <a:gd name="connsiteY6" fmla="*/ 2797 h 1907146"/>
              <a:gd name="connsiteX7" fmla="*/ 3703306 w 9880399"/>
              <a:gd name="connsiteY7" fmla="*/ 2797 h 19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0399" h="1907146">
                <a:moveTo>
                  <a:pt x="3703306" y="0"/>
                </a:moveTo>
                <a:lnTo>
                  <a:pt x="9880399" y="0"/>
                </a:lnTo>
                <a:lnTo>
                  <a:pt x="9880399" y="1907146"/>
                </a:lnTo>
                <a:lnTo>
                  <a:pt x="0" y="1907146"/>
                </a:lnTo>
                <a:lnTo>
                  <a:pt x="38110" y="1752976"/>
                </a:lnTo>
                <a:cubicBezTo>
                  <a:pt x="339672" y="739254"/>
                  <a:pt x="1278677" y="1"/>
                  <a:pt x="2390342" y="1"/>
                </a:cubicBezTo>
                <a:lnTo>
                  <a:pt x="2500931" y="2797"/>
                </a:lnTo>
                <a:lnTo>
                  <a:pt x="3703306" y="2797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B6DAA74-6928-4A84-9C3F-D130518F6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EA246A5F-1689-4A70-A30C-4AE40D94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9" y="0"/>
            <a:ext cx="736609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01F0D82-27B7-4F3E-A029-CB47EE921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23" y="0"/>
            <a:ext cx="7366098" cy="68580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B2DA5E87-B4EF-4245-A7AD-7B0A4F353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455" y="1"/>
            <a:ext cx="6732644" cy="6857999"/>
          </a:xfrm>
          <a:custGeom>
            <a:avLst/>
            <a:gdLst>
              <a:gd name="connsiteX0" fmla="*/ 2 w 6757947"/>
              <a:gd name="connsiteY0" fmla="*/ 0 h 6857999"/>
              <a:gd name="connsiteX1" fmla="*/ 3564834 w 6757947"/>
              <a:gd name="connsiteY1" fmla="*/ 0 h 6857999"/>
              <a:gd name="connsiteX2" fmla="*/ 6757947 w 6757947"/>
              <a:gd name="connsiteY2" fmla="*/ 0 h 6857999"/>
              <a:gd name="connsiteX3" fmla="*/ 6757947 w 6757947"/>
              <a:gd name="connsiteY3" fmla="*/ 6857999 h 6857999"/>
              <a:gd name="connsiteX4" fmla="*/ 3658076 w 6757947"/>
              <a:gd name="connsiteY4" fmla="*/ 6857999 h 6857999"/>
              <a:gd name="connsiteX5" fmla="*/ 3564834 w 6757947"/>
              <a:gd name="connsiteY5" fmla="*/ 6857999 h 6857999"/>
              <a:gd name="connsiteX6" fmla="*/ 3564834 w 6757947"/>
              <a:gd name="connsiteY6" fmla="*/ 6855652 h 6857999"/>
              <a:gd name="connsiteX7" fmla="*/ 3469832 w 6757947"/>
              <a:gd name="connsiteY7" fmla="*/ 6853261 h 6857999"/>
              <a:gd name="connsiteX8" fmla="*/ 0 w 6757947"/>
              <a:gd name="connsiteY8" fmla="*/ 3216493 h 6857999"/>
              <a:gd name="connsiteX9" fmla="*/ 2532 w 6757947"/>
              <a:gd name="connsiteY9" fmla="*/ 3116768 h 6857999"/>
              <a:gd name="connsiteX10" fmla="*/ 2 w 6757947"/>
              <a:gd name="connsiteY10" fmla="*/ 311676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57947" h="6857999">
                <a:moveTo>
                  <a:pt x="2" y="0"/>
                </a:moveTo>
                <a:lnTo>
                  <a:pt x="3564834" y="0"/>
                </a:lnTo>
                <a:lnTo>
                  <a:pt x="6757947" y="0"/>
                </a:lnTo>
                <a:lnTo>
                  <a:pt x="6757947" y="6857999"/>
                </a:lnTo>
                <a:lnTo>
                  <a:pt x="3658076" y="6857999"/>
                </a:lnTo>
                <a:lnTo>
                  <a:pt x="3564834" y="6857999"/>
                </a:lnTo>
                <a:lnTo>
                  <a:pt x="3564834" y="6855652"/>
                </a:lnTo>
                <a:lnTo>
                  <a:pt x="3469832" y="6853261"/>
                </a:lnTo>
                <a:cubicBezTo>
                  <a:pt x="1537014" y="6755730"/>
                  <a:pt x="0" y="5164793"/>
                  <a:pt x="0" y="3216493"/>
                </a:cubicBezTo>
                <a:lnTo>
                  <a:pt x="2532" y="3116768"/>
                </a:lnTo>
                <a:lnTo>
                  <a:pt x="2" y="31167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180193-C475-D9CF-A5F2-1F660E8C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974" y="902458"/>
            <a:ext cx="5297605" cy="32408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84912FC2-B234-4332-A534-56DAAE991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23" y="4343401"/>
            <a:ext cx="7366228" cy="2514599"/>
          </a:xfrm>
          <a:custGeom>
            <a:avLst/>
            <a:gdLst>
              <a:gd name="connsiteX0" fmla="*/ 0 w 7366228"/>
              <a:gd name="connsiteY0" fmla="*/ 0 h 2514599"/>
              <a:gd name="connsiteX1" fmla="*/ 4532311 w 7366228"/>
              <a:gd name="connsiteY1" fmla="*/ 0 h 2514599"/>
              <a:gd name="connsiteX2" fmla="*/ 4532311 w 7366228"/>
              <a:gd name="connsiteY2" fmla="*/ 1919 h 2514599"/>
              <a:gd name="connsiteX3" fmla="*/ 4608198 w 7366228"/>
              <a:gd name="connsiteY3" fmla="*/ 0 h 2514599"/>
              <a:gd name="connsiteX4" fmla="*/ 7364868 w 7366228"/>
              <a:gd name="connsiteY4" fmla="*/ 2487660 h 2514599"/>
              <a:gd name="connsiteX5" fmla="*/ 7366228 w 7366228"/>
              <a:gd name="connsiteY5" fmla="*/ 2514599 h 2514599"/>
              <a:gd name="connsiteX6" fmla="*/ 0 w 7366228"/>
              <a:gd name="connsiteY6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228" h="2514599">
                <a:moveTo>
                  <a:pt x="0" y="0"/>
                </a:moveTo>
                <a:lnTo>
                  <a:pt x="4532311" y="0"/>
                </a:lnTo>
                <a:lnTo>
                  <a:pt x="4532311" y="1919"/>
                </a:lnTo>
                <a:lnTo>
                  <a:pt x="4608198" y="0"/>
                </a:lnTo>
                <a:cubicBezTo>
                  <a:pt x="6042918" y="0"/>
                  <a:pt x="7222966" y="1090378"/>
                  <a:pt x="7364868" y="2487660"/>
                </a:cubicBezTo>
                <a:lnTo>
                  <a:pt x="7366228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AE46FE2-C3D6-AA8F-B463-F78BA103587A}"/>
              </a:ext>
            </a:extLst>
          </p:cNvPr>
          <p:cNvSpPr txBox="1"/>
          <p:nvPr/>
        </p:nvSpPr>
        <p:spPr>
          <a:xfrm>
            <a:off x="633455" y="1232898"/>
            <a:ext cx="57776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Poď si všetko hravo zopakovať v testovacej časti na vytvorenej webovej stránke.</a:t>
            </a:r>
            <a:endParaRPr lang="sk-SK" sz="4000" dirty="0">
              <a:solidFill>
                <a:schemeClr val="bg1"/>
              </a:solidFill>
            </a:endParaRPr>
          </a:p>
        </p:txBody>
      </p:sp>
      <p:pic>
        <p:nvPicPr>
          <p:cNvPr id="3" name="Picture 2" descr="Download wordwall images for free">
            <a:extLst>
              <a:ext uri="{FF2B5EF4-FFF2-40B4-BE49-F238E27FC236}">
                <a16:creationId xmlns:a16="http://schemas.microsoft.com/office/drawing/2014/main" id="{2BCFF44F-75C8-BD23-F65F-99D66394D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t="6292" r="17837" b="12659"/>
          <a:stretch/>
        </p:blipFill>
        <p:spPr bwMode="auto">
          <a:xfrm>
            <a:off x="4734044" y="4364872"/>
            <a:ext cx="3175976" cy="25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B8F2C0-5085-4286-BF3B-489C592A9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ura tkaniny">
            <a:extLst>
              <a:ext uri="{FF2B5EF4-FFF2-40B4-BE49-F238E27FC236}">
                <a16:creationId xmlns:a16="http://schemas.microsoft.com/office/drawing/2014/main" id="{772DE509-92C6-E530-84F7-B33362998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641"/>
          <a:stretch/>
        </p:blipFill>
        <p:spPr>
          <a:xfrm>
            <a:off x="20" y="10"/>
            <a:ext cx="7113748" cy="686490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05AD56-8B1B-4111-AE73-A1DEC707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5103" y="-5976"/>
            <a:ext cx="8556895" cy="6872531"/>
          </a:xfrm>
          <a:custGeom>
            <a:avLst/>
            <a:gdLst>
              <a:gd name="connsiteX0" fmla="*/ 5317418 w 8556895"/>
              <a:gd name="connsiteY0" fmla="*/ 0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5869355 w 8556895"/>
              <a:gd name="connsiteY4" fmla="*/ 6865265 h 6865265"/>
              <a:gd name="connsiteX5" fmla="*/ 0 w 8556895"/>
              <a:gd name="connsiteY5" fmla="*/ 6865265 h 6865265"/>
              <a:gd name="connsiteX6" fmla="*/ 3430955 w 8556895"/>
              <a:gd name="connsiteY6" fmla="*/ 3434310 h 6865265"/>
              <a:gd name="connsiteX7" fmla="*/ 176556 w 8556895"/>
              <a:gd name="connsiteY7" fmla="*/ 7819 h 6865265"/>
              <a:gd name="connsiteX8" fmla="*/ 154644 w 8556895"/>
              <a:gd name="connsiteY8" fmla="*/ 7265 h 6865265"/>
              <a:gd name="connsiteX9" fmla="*/ 5317418 w 8556895"/>
              <a:gd name="connsiteY9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5869355 w 8556895"/>
              <a:gd name="connsiteY3" fmla="*/ 6858000 h 6865265"/>
              <a:gd name="connsiteX4" fmla="*/ 0 w 8556895"/>
              <a:gd name="connsiteY4" fmla="*/ 6865265 h 6865265"/>
              <a:gd name="connsiteX5" fmla="*/ 3430955 w 8556895"/>
              <a:gd name="connsiteY5" fmla="*/ 3434310 h 6865265"/>
              <a:gd name="connsiteX6" fmla="*/ 176556 w 8556895"/>
              <a:gd name="connsiteY6" fmla="*/ 7819 h 6865265"/>
              <a:gd name="connsiteX7" fmla="*/ 154644 w 8556895"/>
              <a:gd name="connsiteY7" fmla="*/ 7265 h 6865265"/>
              <a:gd name="connsiteX8" fmla="*/ 5317418 w 8556895"/>
              <a:gd name="connsiteY8" fmla="*/ 7265 h 6865265"/>
              <a:gd name="connsiteX0" fmla="*/ 5317418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  <a:gd name="connsiteX7" fmla="*/ 5317418 w 8556895"/>
              <a:gd name="connsiteY7" fmla="*/ 7265 h 6865265"/>
              <a:gd name="connsiteX0" fmla="*/ 154644 w 8556895"/>
              <a:gd name="connsiteY0" fmla="*/ 7265 h 6865265"/>
              <a:gd name="connsiteX1" fmla="*/ 8556895 w 8556895"/>
              <a:gd name="connsiteY1" fmla="*/ 0 h 6865265"/>
              <a:gd name="connsiteX2" fmla="*/ 8556895 w 8556895"/>
              <a:gd name="connsiteY2" fmla="*/ 6858000 h 6865265"/>
              <a:gd name="connsiteX3" fmla="*/ 0 w 8556895"/>
              <a:gd name="connsiteY3" fmla="*/ 6865265 h 6865265"/>
              <a:gd name="connsiteX4" fmla="*/ 3430955 w 8556895"/>
              <a:gd name="connsiteY4" fmla="*/ 3434310 h 6865265"/>
              <a:gd name="connsiteX5" fmla="*/ 176556 w 8556895"/>
              <a:gd name="connsiteY5" fmla="*/ 7819 h 6865265"/>
              <a:gd name="connsiteX6" fmla="*/ 154644 w 8556895"/>
              <a:gd name="connsiteY6" fmla="*/ 7265 h 686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895" h="6865265">
                <a:moveTo>
                  <a:pt x="154644" y="7265"/>
                </a:moveTo>
                <a:lnTo>
                  <a:pt x="8556895" y="0"/>
                </a:lnTo>
                <a:lnTo>
                  <a:pt x="8556895" y="6858000"/>
                </a:lnTo>
                <a:lnTo>
                  <a:pt x="0" y="6865265"/>
                </a:lnTo>
                <a:cubicBezTo>
                  <a:pt x="1894864" y="6865265"/>
                  <a:pt x="3430955" y="5329174"/>
                  <a:pt x="3430955" y="3434310"/>
                </a:cubicBezTo>
                <a:cubicBezTo>
                  <a:pt x="3430955" y="1598661"/>
                  <a:pt x="1989370" y="99711"/>
                  <a:pt x="176556" y="7819"/>
                </a:cubicBezTo>
                <a:lnTo>
                  <a:pt x="154644" y="72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7766FD-69CF-0A5A-2D0C-345134B32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18" y="685800"/>
            <a:ext cx="4155881" cy="3814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4800">
                <a:solidFill>
                  <a:srgbClr val="FFFFFF"/>
                </a:solidFill>
              </a:rPr>
              <a:t>Použitý obrazový materiál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39D4E6-5229-413A-A17B-5910539E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600" y="4957767"/>
            <a:ext cx="9880399" cy="1907146"/>
          </a:xfrm>
          <a:custGeom>
            <a:avLst/>
            <a:gdLst>
              <a:gd name="connsiteX0" fmla="*/ 3703306 w 9880399"/>
              <a:gd name="connsiteY0" fmla="*/ 0 h 1907146"/>
              <a:gd name="connsiteX1" fmla="*/ 9880399 w 9880399"/>
              <a:gd name="connsiteY1" fmla="*/ 0 h 1907146"/>
              <a:gd name="connsiteX2" fmla="*/ 9880399 w 9880399"/>
              <a:gd name="connsiteY2" fmla="*/ 1907146 h 1907146"/>
              <a:gd name="connsiteX3" fmla="*/ 0 w 9880399"/>
              <a:gd name="connsiteY3" fmla="*/ 1907146 h 1907146"/>
              <a:gd name="connsiteX4" fmla="*/ 38110 w 9880399"/>
              <a:gd name="connsiteY4" fmla="*/ 1752976 h 1907146"/>
              <a:gd name="connsiteX5" fmla="*/ 2390342 w 9880399"/>
              <a:gd name="connsiteY5" fmla="*/ 1 h 1907146"/>
              <a:gd name="connsiteX6" fmla="*/ 2500931 w 9880399"/>
              <a:gd name="connsiteY6" fmla="*/ 2797 h 1907146"/>
              <a:gd name="connsiteX7" fmla="*/ 3703306 w 9880399"/>
              <a:gd name="connsiteY7" fmla="*/ 2797 h 19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0399" h="1907146">
                <a:moveTo>
                  <a:pt x="3703306" y="0"/>
                </a:moveTo>
                <a:lnTo>
                  <a:pt x="9880399" y="0"/>
                </a:lnTo>
                <a:lnTo>
                  <a:pt x="9880399" y="1907146"/>
                </a:lnTo>
                <a:lnTo>
                  <a:pt x="0" y="1907146"/>
                </a:lnTo>
                <a:lnTo>
                  <a:pt x="38110" y="1752976"/>
                </a:lnTo>
                <a:cubicBezTo>
                  <a:pt x="339672" y="739254"/>
                  <a:pt x="1278677" y="1"/>
                  <a:pt x="2390342" y="1"/>
                </a:cubicBezTo>
                <a:lnTo>
                  <a:pt x="2500931" y="2797"/>
                </a:lnTo>
                <a:lnTo>
                  <a:pt x="3703306" y="2797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53B0AF2-9173-4627-91F1-AB7E58398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8F045-A8F6-4BA6-A014-CA42597E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14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1E1155C-B973-4352-B155-721985B35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4896" y="-99276"/>
            <a:ext cx="2796409" cy="2607251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7CAB4039-58C4-4F4F-9C98-D89FDB407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94579" y="94579"/>
            <a:ext cx="2796409" cy="2607251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71C0C6FF-FB6A-4CBC-B5DB-1DC67439C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395591" y="0"/>
            <a:ext cx="2796409" cy="2607251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6B1E9A-02CE-72F9-0FF3-689E3113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166686"/>
            <a:ext cx="9251577" cy="1134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Skupenstv</a:t>
            </a:r>
            <a:r>
              <a:rPr lang="sk-SK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vody v prírode</a:t>
            </a:r>
            <a:r>
              <a:rPr lang="sk-SK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5DFF3A35-E4AF-AF80-2CF3-18CF323C6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19" r="23779"/>
          <a:stretch/>
        </p:blipFill>
        <p:spPr>
          <a:xfrm>
            <a:off x="-44302" y="2514602"/>
            <a:ext cx="4077122" cy="4343398"/>
          </a:xfrm>
          <a:prstGeom prst="rect">
            <a:avLst/>
          </a:prstGeom>
        </p:spPr>
      </p:pic>
      <p:pic>
        <p:nvPicPr>
          <p:cNvPr id="1028" name="Picture 4" descr="Šelfové ľadovce v Antarktíde prišli už o štyri gigatony vody, ovplyvnilo to  oceány aj klímu - NasVidiek.sk">
            <a:extLst>
              <a:ext uri="{FF2B5EF4-FFF2-40B4-BE49-F238E27FC236}">
                <a16:creationId xmlns:a16="http://schemas.microsoft.com/office/drawing/2014/main" id="{FDE82169-CA17-D76F-72A0-B24E9525D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18164" b="-3"/>
          <a:stretch/>
        </p:blipFill>
        <p:spPr bwMode="auto">
          <a:xfrm>
            <a:off x="4032820" y="2507976"/>
            <a:ext cx="4077142" cy="43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ravená či znečistená voda, pôvod má v oblakoch. Viete ako oblaky  vznikajú? | Marlus">
            <a:extLst>
              <a:ext uri="{FF2B5EF4-FFF2-40B4-BE49-F238E27FC236}">
                <a16:creationId xmlns:a16="http://schemas.microsoft.com/office/drawing/2014/main" id="{4A5080FA-29C7-FA47-CC15-A18333C61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r="18867" b="1"/>
          <a:stretch/>
        </p:blipFill>
        <p:spPr bwMode="auto">
          <a:xfrm>
            <a:off x="8114858" y="2514602"/>
            <a:ext cx="4077142" cy="43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FA203D0-5D6A-EC05-19C2-0106B33D1DE4}"/>
              </a:ext>
            </a:extLst>
          </p:cNvPr>
          <p:cNvSpPr txBox="1"/>
          <p:nvPr/>
        </p:nvSpPr>
        <p:spPr>
          <a:xfrm>
            <a:off x="110169" y="2721637"/>
            <a:ext cx="307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Kvapalné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3D079AB-E0B1-0341-15E6-F56A06C17FA8}"/>
              </a:ext>
            </a:extLst>
          </p:cNvPr>
          <p:cNvSpPr txBox="1"/>
          <p:nvPr/>
        </p:nvSpPr>
        <p:spPr>
          <a:xfrm>
            <a:off x="4610204" y="2796409"/>
            <a:ext cx="215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u="sng" dirty="0">
                <a:solidFill>
                  <a:schemeClr val="bg2"/>
                </a:solidFill>
              </a:rPr>
              <a:t>Pevné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1D50072-B46B-003D-A30A-A9289E731429}"/>
              </a:ext>
            </a:extLst>
          </p:cNvPr>
          <p:cNvSpPr txBox="1"/>
          <p:nvPr/>
        </p:nvSpPr>
        <p:spPr>
          <a:xfrm>
            <a:off x="8416887" y="2761492"/>
            <a:ext cx="266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u="sng" dirty="0">
                <a:solidFill>
                  <a:schemeClr val="bg2"/>
                </a:solidFill>
              </a:rPr>
              <a:t>Plynné</a:t>
            </a:r>
          </a:p>
        </p:txBody>
      </p:sp>
    </p:spTree>
    <p:extLst>
      <p:ext uri="{BB962C8B-B14F-4D97-AF65-F5344CB8AC3E}">
        <p14:creationId xmlns:p14="http://schemas.microsoft.com/office/powerpoint/2010/main" val="36802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9458FF36-C050-B0B1-FA1A-0878036B96B3}"/>
              </a:ext>
            </a:extLst>
          </p:cNvPr>
          <p:cNvSpPr txBox="1"/>
          <p:nvPr/>
        </p:nvSpPr>
        <p:spPr>
          <a:xfrm>
            <a:off x="2958957" y="534256"/>
            <a:ext cx="6187611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hlinkClick r:id="rId2"/>
              </a:rPr>
              <a:t>https://www.dedikadcery.sk/tovar/obrazok_6.jpg</a:t>
            </a:r>
            <a:endParaRPr lang="sk-SK" dirty="0"/>
          </a:p>
          <a:p>
            <a:r>
              <a:rPr lang="sk-SK" dirty="0">
                <a:hlinkClick r:id="rId3"/>
              </a:rPr>
              <a:t>https://vedanadosah.cvtisr.sk/wp-content/uploads/importovane/img/uploads/fzrnNVb9.JPG</a:t>
            </a:r>
            <a:endParaRPr lang="sk-SK" dirty="0"/>
          </a:p>
          <a:p>
            <a:r>
              <a:rPr lang="sk-SK" dirty="0">
                <a:hlinkClick r:id="rId4"/>
              </a:rPr>
              <a:t>https://cdn.webnoviny.sk/sites/32/2020/05/gettyimages-1161404797-676x451.jpg</a:t>
            </a:r>
            <a:endParaRPr lang="sk-SK" dirty="0"/>
          </a:p>
          <a:p>
            <a:r>
              <a:rPr lang="sk-SK" dirty="0">
                <a:hlinkClick r:id="rId5"/>
              </a:rPr>
              <a:t>https://upload.wikimedia.org/wikipedia/commons/thumb/4/4b/Above_the_Clouds.jpg/220px-Above_the_Clouds.jpg</a:t>
            </a:r>
            <a:endParaRPr lang="sk-SK" dirty="0"/>
          </a:p>
          <a:p>
            <a:r>
              <a:rPr lang="sk-SK" dirty="0">
                <a:hlinkClick r:id="rId6"/>
              </a:rPr>
              <a:t>https://www.upravnavody.sk/fotky42086/water-bacteria.jpg</a:t>
            </a:r>
            <a:endParaRPr lang="sk-SK" dirty="0"/>
          </a:p>
          <a:p>
            <a:r>
              <a:rPr lang="sk-SK" dirty="0">
                <a:hlinkClick r:id="rId7"/>
              </a:rPr>
              <a:t>https://upload.wikimedia.org/wikipedia/commons/0/0e/Euglena_scheme_no_arrows.svg</a:t>
            </a:r>
            <a:endParaRPr lang="sk-SK" dirty="0"/>
          </a:p>
          <a:p>
            <a:r>
              <a:rPr lang="sk-SK" dirty="0">
                <a:hlinkClick r:id="rId8"/>
              </a:rPr>
              <a:t>https://dam.nmhmedia.sk/image/49be9430-f954-40eb-a8a6-1d61e7523227_dam-urlar3imu.jpg/960/540</a:t>
            </a:r>
            <a:endParaRPr lang="sk-SK" dirty="0"/>
          </a:p>
          <a:p>
            <a:r>
              <a:rPr lang="sk-SK" dirty="0">
                <a:hlinkClick r:id="rId8"/>
              </a:rPr>
              <a:t>https://dam.nmhmedia.sk/image/49be9430-f954-40eb-a8a6-1d61e7523227_dam-urlar3imu.jpg/960/540</a:t>
            </a:r>
            <a:endParaRPr lang="sk-SK" dirty="0"/>
          </a:p>
          <a:p>
            <a:r>
              <a:rPr lang="sk-SK" dirty="0">
                <a:hlinkClick r:id="rId9"/>
              </a:rPr>
              <a:t>https://slideplayer.cz/slide/1904285/7/images/8/Vlastnosti+vody+Nejv%C4%9Bt%C5%A1%C3%AD+hustotu+m%C3%A1+voda+o+teplot%C4%9B+4%C2%B0C+%28p%C5%99esn%C4%9B+3%2C98%C2%B0C%29.jpg</a:t>
            </a:r>
            <a:endParaRPr lang="sk-SK" dirty="0"/>
          </a:p>
          <a:p>
            <a:r>
              <a:rPr lang="sk-SK" dirty="0">
                <a:hlinkClick r:id="rId10"/>
              </a:rPr>
              <a:t>https://cdn.webnoviny.sk/sites/21/2017/08/f6ocean-lake-worth-640x427.jpeg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8465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59E8021D-D64E-0B9E-801E-BF61158C3D73}"/>
              </a:ext>
            </a:extLst>
          </p:cNvPr>
          <p:cNvSpPr txBox="1"/>
          <p:nvPr/>
        </p:nvSpPr>
        <p:spPr>
          <a:xfrm>
            <a:off x="1818526" y="688370"/>
            <a:ext cx="732633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hlinkClick r:id="rId2"/>
              </a:rPr>
              <a:t>https://upload.wikimedia.org/wikipedia/commons/thumb/f/f7/Slovensko_Tatry_Nove_Strbske_Pleso_01.jpg/220px-Slovensko_Tatry_Nove_Strbske_Pleso_01.jpg</a:t>
            </a:r>
            <a:endParaRPr lang="sk-SK" dirty="0"/>
          </a:p>
          <a:p>
            <a:r>
              <a:rPr lang="sk-SK" dirty="0">
                <a:hlinkClick r:id="rId3"/>
              </a:rPr>
              <a:t>http://upload.wikimedia.org/wikipedia/commons/thumb/c/c6/Skeble_rybnicna.JPG/640px-Skeble_rybnicna.JPG?uselang=sk</a:t>
            </a:r>
            <a:endParaRPr lang="sk-SK" dirty="0"/>
          </a:p>
          <a:p>
            <a:r>
              <a:rPr lang="sk-SK" dirty="0">
                <a:hlinkClick r:id="rId4"/>
              </a:rPr>
              <a:t>http://upload.wikimedia.org/wikipedia/commons/thumb/3/3a/Tubifex01.jpg/640px-Tubifex01.jpg?uselang=sk</a:t>
            </a:r>
            <a:endParaRPr lang="sk-SK" dirty="0"/>
          </a:p>
          <a:p>
            <a:r>
              <a:rPr lang="sk-SK" dirty="0">
                <a:hlinkClick r:id="rId5"/>
              </a:rPr>
              <a:t>https://img.ephoto.sk/data/users//8251/photos/f23d53f952496692a8374ed858c97571d3b85df1_large.jpg</a:t>
            </a:r>
            <a:endParaRPr lang="sk-SK" dirty="0"/>
          </a:p>
          <a:p>
            <a:r>
              <a:rPr lang="sk-SK" dirty="0">
                <a:hlinkClick r:id="rId6"/>
              </a:rPr>
              <a:t>https://snaturou2000.sk/uploads/2009/08/animal/vydra-riecna/LutraLutra-400x255.jpg</a:t>
            </a:r>
            <a:endParaRPr lang="sk-SK" dirty="0"/>
          </a:p>
          <a:p>
            <a:r>
              <a:rPr lang="sk-SK" dirty="0">
                <a:hlinkClick r:id="rId7"/>
              </a:rPr>
              <a:t>https://upload.wikimedia.org/wikipedia/commons/thumb/c/c5/Esox_lucius1.jpg/1200px-Esox_lucius1.jpg</a:t>
            </a:r>
            <a:endParaRPr lang="sk-SK" dirty="0"/>
          </a:p>
          <a:p>
            <a:r>
              <a:rPr lang="sk-SK" dirty="0">
                <a:hlinkClick r:id="rId8"/>
              </a:rPr>
              <a:t>https://encrypted-tbn0.gstatic.com/images?q=tbn:ANd9GcTMAg2zZsvZdMNEjVZomWSkyc07_njD1qRWrw&amp;usqp=CAU</a:t>
            </a:r>
            <a:endParaRPr lang="sk-SK" dirty="0"/>
          </a:p>
          <a:p>
            <a:endParaRPr lang="sk-SK" dirty="0"/>
          </a:p>
          <a:p>
            <a:r>
              <a:rPr lang="sk-SK" dirty="0">
                <a:hlinkClick r:id="rId9"/>
              </a:rPr>
              <a:t>https://www.srz-ds.sk/files/oncorhynchus_mykiss.jpghttps://www.infraslovakia.sk/files/prod_images/temp_big/kolobeh_vody_v_prirode_ukazka-4.jpg</a:t>
            </a:r>
            <a:endParaRPr lang="sk-SK" dirty="0"/>
          </a:p>
          <a:p>
            <a:endParaRPr lang="sk-SK" dirty="0"/>
          </a:p>
          <a:p>
            <a:r>
              <a:rPr lang="sk-SK" dirty="0">
                <a:hlinkClick r:id="rId10"/>
              </a:rPr>
              <a:t>https://www.facebook.com/Wordwall/</a:t>
            </a:r>
            <a:endParaRPr lang="sk-SK" dirty="0"/>
          </a:p>
          <a:p>
            <a:r>
              <a:rPr lang="sk-SK" dirty="0">
                <a:hlinkClick r:id="rId11"/>
              </a:rPr>
              <a:t>https://www.youtube.com/watch?v=BUIfExgwIsU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2800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9A30FA31-971A-7013-2878-D1F439E33FD2}"/>
              </a:ext>
            </a:extLst>
          </p:cNvPr>
          <p:cNvSpPr txBox="1"/>
          <p:nvPr/>
        </p:nvSpPr>
        <p:spPr>
          <a:xfrm>
            <a:off x="1058238" y="493161"/>
            <a:ext cx="98118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hlinkClick r:id="rId2"/>
              </a:rPr>
              <a:t>https://emefka.sk/wp-content/uploads/2021/03/79A76CCE-23F4-4CE8-B783-0A7E89A2BCF8-800x800.png?x56090</a:t>
            </a:r>
            <a:endParaRPr lang="sk-SK" dirty="0"/>
          </a:p>
          <a:p>
            <a:r>
              <a:rPr lang="sk-SK" dirty="0">
                <a:hlinkClick r:id="rId3"/>
              </a:rPr>
              <a:t>https://i.ytimg.com/vi/ogvkqz5NXC4/maxresdefault.jpg</a:t>
            </a:r>
            <a:endParaRPr lang="sk-SK" dirty="0"/>
          </a:p>
          <a:p>
            <a:r>
              <a:rPr lang="sk-SK" dirty="0">
                <a:hlinkClick r:id="rId4"/>
              </a:rPr>
              <a:t>https://www.zahradnymagazin.sk/images/stories/homepond/home_pond_riasa_2.jpg</a:t>
            </a:r>
            <a:endParaRPr lang="sk-SK" dirty="0"/>
          </a:p>
          <a:p>
            <a:r>
              <a:rPr lang="sk-SK" dirty="0">
                <a:hlinkClick r:id="rId5"/>
              </a:rPr>
              <a:t>https://zivot.pluska.sk/gal/rozhovory/patri-im-svet-entomolog-vysvetluje-com-spociva-evolucny-uspech-hmyzu/3</a:t>
            </a:r>
            <a:endParaRPr lang="sk-SK" dirty="0"/>
          </a:p>
          <a:p>
            <a:r>
              <a:rPr lang="sk-SK" dirty="0">
                <a:hlinkClick r:id="rId6"/>
              </a:rPr>
              <a:t>https://www.jcted.cz/v-semicich-rakum-pristehovali-samicky/?liveMode=1</a:t>
            </a:r>
            <a:endParaRPr lang="sk-SK" dirty="0"/>
          </a:p>
          <a:p>
            <a:r>
              <a:rPr lang="sk-SK">
                <a:hlinkClick r:id="rId7"/>
              </a:rPr>
              <a:t>https://www.zdravysvet.sk/files/gallery/p-2852-main/2852-2-vrba-biela-50ml-p49-tinktura-z-pucikov-rastlin.jpg</a:t>
            </a:r>
            <a:endParaRPr lang="sk-SK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319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2F0BB0A-8DF3-4107-815E-1A34A0ED8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pravnavody.sk">
            <a:extLst>
              <a:ext uri="{FF2B5EF4-FFF2-40B4-BE49-F238E27FC236}">
                <a16:creationId xmlns:a16="http://schemas.microsoft.com/office/drawing/2014/main" id="{B5349347-E77E-6810-9CA7-B8710DC8F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775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8999347E-C53E-49B7-9685-F4B751637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8546"/>
            <a:ext cx="12192000" cy="4719454"/>
          </a:xfrm>
          <a:custGeom>
            <a:avLst/>
            <a:gdLst>
              <a:gd name="connsiteX0" fmla="*/ 1 w 12192000"/>
              <a:gd name="connsiteY0" fmla="*/ 0 h 4719454"/>
              <a:gd name="connsiteX1" fmla="*/ 1 w 12192000"/>
              <a:gd name="connsiteY1" fmla="*/ 69796 h 4719454"/>
              <a:gd name="connsiteX2" fmla="*/ 3526 w 12192000"/>
              <a:gd name="connsiteY2" fmla="*/ 69796 h 4719454"/>
              <a:gd name="connsiteX3" fmla="*/ 14315 w 12192000"/>
              <a:gd name="connsiteY3" fmla="*/ 283470 h 4719454"/>
              <a:gd name="connsiteX4" fmla="*/ 2772489 w 12192000"/>
              <a:gd name="connsiteY4" fmla="*/ 2772487 h 4719454"/>
              <a:gd name="connsiteX5" fmla="*/ 2848416 w 12192000"/>
              <a:gd name="connsiteY5" fmla="*/ 2770568 h 4719454"/>
              <a:gd name="connsiteX6" fmla="*/ 2848416 w 12192000"/>
              <a:gd name="connsiteY6" fmla="*/ 2772486 h 4719454"/>
              <a:gd name="connsiteX7" fmla="*/ 12192000 w 12192000"/>
              <a:gd name="connsiteY7" fmla="*/ 2767439 h 4719454"/>
              <a:gd name="connsiteX8" fmla="*/ 12192000 w 12192000"/>
              <a:gd name="connsiteY8" fmla="*/ 4719454 h 4719454"/>
              <a:gd name="connsiteX9" fmla="*/ 0 w 12192000"/>
              <a:gd name="connsiteY9" fmla="*/ 4719454 h 471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19454">
                <a:moveTo>
                  <a:pt x="1" y="0"/>
                </a:moveTo>
                <a:lnTo>
                  <a:pt x="1" y="69796"/>
                </a:lnTo>
                <a:lnTo>
                  <a:pt x="3526" y="69796"/>
                </a:lnTo>
                <a:lnTo>
                  <a:pt x="14315" y="283470"/>
                </a:lnTo>
                <a:cubicBezTo>
                  <a:pt x="156294" y="1681514"/>
                  <a:pt x="1336986" y="2772487"/>
                  <a:pt x="2772489" y="2772487"/>
                </a:cubicBezTo>
                <a:lnTo>
                  <a:pt x="2848416" y="2770568"/>
                </a:lnTo>
                <a:lnTo>
                  <a:pt x="2848416" y="2772486"/>
                </a:lnTo>
                <a:lnTo>
                  <a:pt x="12192000" y="2767439"/>
                </a:lnTo>
                <a:lnTo>
                  <a:pt x="12192000" y="4719454"/>
                </a:lnTo>
                <a:lnTo>
                  <a:pt x="0" y="471945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66D27865-C8D3-44FD-BA1E-B122FD5F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952" y="0"/>
            <a:ext cx="4005049" cy="6858000"/>
          </a:xfrm>
          <a:custGeom>
            <a:avLst/>
            <a:gdLst>
              <a:gd name="connsiteX0" fmla="*/ 0 w 4005049"/>
              <a:gd name="connsiteY0" fmla="*/ 0 h 6858000"/>
              <a:gd name="connsiteX1" fmla="*/ 4005049 w 4005049"/>
              <a:gd name="connsiteY1" fmla="*/ 0 h 6858000"/>
              <a:gd name="connsiteX2" fmla="*/ 4005049 w 4005049"/>
              <a:gd name="connsiteY2" fmla="*/ 6858000 h 6858000"/>
              <a:gd name="connsiteX3" fmla="*/ 3380185 w 4005049"/>
              <a:gd name="connsiteY3" fmla="*/ 6858000 h 6858000"/>
              <a:gd name="connsiteX4" fmla="*/ 3380185 w 4005049"/>
              <a:gd name="connsiteY4" fmla="*/ 3875396 h 6858000"/>
              <a:gd name="connsiteX5" fmla="*/ 3379685 w 4005049"/>
              <a:gd name="connsiteY5" fmla="*/ 3875396 h 6858000"/>
              <a:gd name="connsiteX6" fmla="*/ 3381105 w 4005049"/>
              <a:gd name="connsiteY6" fmla="*/ 3819246 h 6858000"/>
              <a:gd name="connsiteX7" fmla="*/ 118686 w 4005049"/>
              <a:gd name="connsiteY7" fmla="*/ 15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049" h="6858000">
                <a:moveTo>
                  <a:pt x="0" y="0"/>
                </a:moveTo>
                <a:lnTo>
                  <a:pt x="4005049" y="0"/>
                </a:lnTo>
                <a:lnTo>
                  <a:pt x="4005049" y="6858000"/>
                </a:lnTo>
                <a:lnTo>
                  <a:pt x="3380185" y="6858000"/>
                </a:lnTo>
                <a:lnTo>
                  <a:pt x="3380185" y="3875396"/>
                </a:lnTo>
                <a:lnTo>
                  <a:pt x="3379685" y="3875396"/>
                </a:lnTo>
                <a:lnTo>
                  <a:pt x="3381105" y="3819246"/>
                </a:lnTo>
                <a:cubicBezTo>
                  <a:pt x="3381105" y="1893037"/>
                  <a:pt x="1965994" y="297344"/>
                  <a:pt x="118686" y="1508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11FFAB-F221-5662-7191-75C74E47E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5152445"/>
            <a:ext cx="9459073" cy="1223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sk-SK" sz="3400" dirty="0">
                <a:solidFill>
                  <a:srgbClr val="FFFFFF"/>
                </a:solidFill>
              </a:rPr>
            </a:br>
            <a:br>
              <a:rPr lang="sk-SK" sz="3400" dirty="0">
                <a:solidFill>
                  <a:srgbClr val="FFFFFF"/>
                </a:solidFill>
              </a:rPr>
            </a:br>
            <a:r>
              <a:rPr lang="en-US" sz="5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vode žije veľa  </a:t>
            </a:r>
            <a:r>
              <a:rPr lang="en-US" sz="53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mikroorganizmov</a:t>
            </a:r>
            <a:r>
              <a:rPr lang="en-US" sz="3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5EE6D5B-2640-FDBF-861B-7B027885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1715">
            <a:off x="5427055" y="2836508"/>
            <a:ext cx="1074441" cy="3323529"/>
          </a:xfrm>
          <a:prstGeom prst="rect">
            <a:avLst/>
          </a:prstGeom>
        </p:spPr>
      </p:pic>
      <p:sp>
        <p:nvSpPr>
          <p:cNvPr id="4" name="Bublina reči: oválna 3">
            <a:extLst>
              <a:ext uri="{FF2B5EF4-FFF2-40B4-BE49-F238E27FC236}">
                <a16:creationId xmlns:a16="http://schemas.microsoft.com/office/drawing/2014/main" id="{AF38426B-31B2-4723-FB9E-200931413DE0}"/>
              </a:ext>
            </a:extLst>
          </p:cNvPr>
          <p:cNvSpPr/>
          <p:nvPr/>
        </p:nvSpPr>
        <p:spPr>
          <a:xfrm>
            <a:off x="5044612" y="2517168"/>
            <a:ext cx="3641084" cy="1387011"/>
          </a:xfrm>
          <a:prstGeom prst="wedgeEllipseCallout">
            <a:avLst>
              <a:gd name="adj1" fmla="val -23655"/>
              <a:gd name="adj2" fmla="val 66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 červenoočko a ešte o mne budete počuť. </a:t>
            </a:r>
          </a:p>
        </p:txBody>
      </p:sp>
    </p:spTree>
    <p:extLst>
      <p:ext uri="{BB962C8B-B14F-4D97-AF65-F5344CB8AC3E}">
        <p14:creationId xmlns:p14="http://schemas.microsoft.com/office/powerpoint/2010/main" val="290555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CC6655D2-5BA9-4A11-9D74-4BB505581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Špeciálna osoba izolátor pobrežie zvieratá žijúce vo vode Počítačový  priestor umelec uskutočniteľnosť">
            <a:extLst>
              <a:ext uri="{FF2B5EF4-FFF2-40B4-BE49-F238E27FC236}">
                <a16:creationId xmlns:a16="http://schemas.microsoft.com/office/drawing/2014/main" id="{9C3D5EB8-124D-87C2-7600-AA12366BB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1453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6874C57-217D-4F9E-B1AC-0CF345747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66639" cy="6858000"/>
          </a:xfrm>
          <a:custGeom>
            <a:avLst/>
            <a:gdLst>
              <a:gd name="connsiteX0" fmla="*/ 0 w 8866639"/>
              <a:gd name="connsiteY0" fmla="*/ 0 h 6858000"/>
              <a:gd name="connsiteX1" fmla="*/ 6574186 w 8866639"/>
              <a:gd name="connsiteY1" fmla="*/ 0 h 6858000"/>
              <a:gd name="connsiteX2" fmla="*/ 6716697 w 8866639"/>
              <a:gd name="connsiteY2" fmla="*/ 58392 h 6858000"/>
              <a:gd name="connsiteX3" fmla="*/ 8866639 w 8866639"/>
              <a:gd name="connsiteY3" fmla="*/ 3428999 h 6858000"/>
              <a:gd name="connsiteX4" fmla="*/ 6716697 w 8866639"/>
              <a:gd name="connsiteY4" fmla="*/ 6799606 h 6858000"/>
              <a:gd name="connsiteX5" fmla="*/ 6574179 w 8866639"/>
              <a:gd name="connsiteY5" fmla="*/ 6858000 h 6858000"/>
              <a:gd name="connsiteX6" fmla="*/ 0 w 886663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639" h="6858000">
                <a:moveTo>
                  <a:pt x="0" y="0"/>
                </a:moveTo>
                <a:lnTo>
                  <a:pt x="6574186" y="0"/>
                </a:lnTo>
                <a:lnTo>
                  <a:pt x="6716697" y="58392"/>
                </a:lnTo>
                <a:cubicBezTo>
                  <a:pt x="7980128" y="613718"/>
                  <a:pt x="8866639" y="1913774"/>
                  <a:pt x="8866639" y="3428999"/>
                </a:cubicBezTo>
                <a:cubicBezTo>
                  <a:pt x="8866639" y="4944224"/>
                  <a:pt x="7980128" y="6244279"/>
                  <a:pt x="6716697" y="6799606"/>
                </a:cubicBezTo>
                <a:lnTo>
                  <a:pt x="65741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5799E1-EC5C-2AC5-4D57-01D7084A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1" y="1460209"/>
            <a:ext cx="4643919" cy="20832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vode sa rozpúšťajú plyny ako </a:t>
            </a:r>
            <a:r>
              <a:rPr lang="en-US" sz="42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kyslík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ktoré potrebujú  na dýchanie </a:t>
            </a:r>
            <a:r>
              <a:rPr lang="en-US" sz="42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vodné organizmy</a:t>
            </a:r>
            <a:r>
              <a:rPr lang="en-US" sz="4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344D9A9A-6DCE-44A3-9A92-573DA29D9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2582" y="4920277"/>
            <a:ext cx="10149418" cy="1943102"/>
          </a:xfrm>
          <a:custGeom>
            <a:avLst/>
            <a:gdLst>
              <a:gd name="connsiteX0" fmla="*/ 3712194 w 10149418"/>
              <a:gd name="connsiteY0" fmla="*/ 0 h 1943102"/>
              <a:gd name="connsiteX1" fmla="*/ 10149418 w 10149418"/>
              <a:gd name="connsiteY1" fmla="*/ 0 h 1943102"/>
              <a:gd name="connsiteX2" fmla="*/ 10149418 w 10149418"/>
              <a:gd name="connsiteY2" fmla="*/ 1943102 h 1943102"/>
              <a:gd name="connsiteX3" fmla="*/ 0 w 10149418"/>
              <a:gd name="connsiteY3" fmla="*/ 1943102 h 1943102"/>
              <a:gd name="connsiteX4" fmla="*/ 46999 w 10149418"/>
              <a:gd name="connsiteY4" fmla="*/ 1752976 h 1943102"/>
              <a:gd name="connsiteX5" fmla="*/ 2399231 w 10149418"/>
              <a:gd name="connsiteY5" fmla="*/ 1 h 1943102"/>
              <a:gd name="connsiteX6" fmla="*/ 2509820 w 10149418"/>
              <a:gd name="connsiteY6" fmla="*/ 2797 h 1943102"/>
              <a:gd name="connsiteX7" fmla="*/ 3712194 w 10149418"/>
              <a:gd name="connsiteY7" fmla="*/ 2797 h 194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8" h="1943102">
                <a:moveTo>
                  <a:pt x="3712194" y="0"/>
                </a:moveTo>
                <a:lnTo>
                  <a:pt x="10149418" y="0"/>
                </a:lnTo>
                <a:lnTo>
                  <a:pt x="10149418" y="1943102"/>
                </a:lnTo>
                <a:lnTo>
                  <a:pt x="0" y="1943102"/>
                </a:lnTo>
                <a:lnTo>
                  <a:pt x="46999" y="1752976"/>
                </a:lnTo>
                <a:cubicBezTo>
                  <a:pt x="348562" y="739254"/>
                  <a:pt x="1287566" y="1"/>
                  <a:pt x="2399231" y="1"/>
                </a:cubicBezTo>
                <a:lnTo>
                  <a:pt x="2509820" y="2797"/>
                </a:lnTo>
                <a:lnTo>
                  <a:pt x="3712194" y="279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Bublina reči: oválna 2">
            <a:extLst>
              <a:ext uri="{FF2B5EF4-FFF2-40B4-BE49-F238E27FC236}">
                <a16:creationId xmlns:a16="http://schemas.microsoft.com/office/drawing/2014/main" id="{FA32EC2A-90C6-54B8-BA4F-6C088DE747C1}"/>
              </a:ext>
            </a:extLst>
          </p:cNvPr>
          <p:cNvSpPr/>
          <p:nvPr/>
        </p:nvSpPr>
        <p:spPr>
          <a:xfrm>
            <a:off x="7459100" y="527630"/>
            <a:ext cx="3061699" cy="1828089"/>
          </a:xfrm>
          <a:prstGeom prst="wedgeEllipseCallout">
            <a:avLst>
              <a:gd name="adj1" fmla="val -54726"/>
              <a:gd name="adj2" fmla="val 119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Dýcham kyslík, rozpustený vo vode.</a:t>
            </a:r>
          </a:p>
        </p:txBody>
      </p:sp>
      <p:sp>
        <p:nvSpPr>
          <p:cNvPr id="4" name="Bublina reči: oválna 3">
            <a:extLst>
              <a:ext uri="{FF2B5EF4-FFF2-40B4-BE49-F238E27FC236}">
                <a16:creationId xmlns:a16="http://schemas.microsoft.com/office/drawing/2014/main" id="{B221C5F6-AA69-D588-9526-C72F1AA977BA}"/>
              </a:ext>
            </a:extLst>
          </p:cNvPr>
          <p:cNvSpPr/>
          <p:nvPr/>
        </p:nvSpPr>
        <p:spPr>
          <a:xfrm>
            <a:off x="2702103" y="3616503"/>
            <a:ext cx="2239766" cy="1202077"/>
          </a:xfrm>
          <a:prstGeom prst="wedgeEllipseCallout">
            <a:avLst>
              <a:gd name="adj1" fmla="val -75000"/>
              <a:gd name="adj2" fmla="val 68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 ja dýcham kyslík. </a:t>
            </a:r>
          </a:p>
        </p:txBody>
      </p:sp>
    </p:spTree>
    <p:extLst>
      <p:ext uri="{BB962C8B-B14F-4D97-AF65-F5344CB8AC3E}">
        <p14:creationId xmlns:p14="http://schemas.microsoft.com/office/powerpoint/2010/main" val="9724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Freeform: Shape 4102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B63FF7C-BCE4-419D-9C3F-41EC23EA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CA860C7B-C231-4C73-B846-9641A2720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C5C51A-D297-DC96-2411-9214ACEFA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798"/>
            <a:ext cx="4770783" cy="3217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Rovnako sa vo vode rozpúšťa i </a:t>
            </a:r>
            <a:r>
              <a:rPr lang="en-US" sz="3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 uhličitý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ktor</a:t>
            </a:r>
            <a:r>
              <a:rPr lang="sk-SK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vodné </a:t>
            </a:r>
            <a:r>
              <a:rPr lang="sk-SK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rastliny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využívajú pri </a:t>
            </a:r>
            <a:r>
              <a:rPr lang="en-US" sz="3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Zelená vláknitá riasa / žabí vlas / - Akvaland.sk">
            <a:extLst>
              <a:ext uri="{FF2B5EF4-FFF2-40B4-BE49-F238E27FC236}">
                <a16:creationId xmlns:a16="http://schemas.microsoft.com/office/drawing/2014/main" id="{7B212933-6C58-9B5D-B355-850963061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7"/>
          <a:stretch/>
        </p:blipFill>
        <p:spPr bwMode="auto">
          <a:xfrm>
            <a:off x="5750335" y="474264"/>
            <a:ext cx="6134099" cy="6857989"/>
          </a:xfrm>
          <a:custGeom>
            <a:avLst/>
            <a:gdLst/>
            <a:ahLst/>
            <a:cxnLst/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90A57368-014F-41F3-B5AF-E1701430F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57620"/>
            <a:ext cx="11576868" cy="2500379"/>
          </a:xfrm>
          <a:custGeom>
            <a:avLst/>
            <a:gdLst>
              <a:gd name="connsiteX0" fmla="*/ 0 w 11576868"/>
              <a:gd name="connsiteY0" fmla="*/ 0 h 2500379"/>
              <a:gd name="connsiteX1" fmla="*/ 949598 w 11576868"/>
              <a:gd name="connsiteY1" fmla="*/ 0 h 2500379"/>
              <a:gd name="connsiteX2" fmla="*/ 2713710 w 11576868"/>
              <a:gd name="connsiteY2" fmla="*/ 0 h 2500379"/>
              <a:gd name="connsiteX3" fmla="*/ 3638550 w 11576868"/>
              <a:gd name="connsiteY3" fmla="*/ 0 h 2500379"/>
              <a:gd name="connsiteX4" fmla="*/ 4302399 w 11576868"/>
              <a:gd name="connsiteY4" fmla="*/ 0 h 2500379"/>
              <a:gd name="connsiteX5" fmla="*/ 8772860 w 11576868"/>
              <a:gd name="connsiteY5" fmla="*/ 0 h 2500379"/>
              <a:gd name="connsiteX6" fmla="*/ 8772860 w 11576868"/>
              <a:gd name="connsiteY6" fmla="*/ 1898 h 2500379"/>
              <a:gd name="connsiteX7" fmla="*/ 8847928 w 11576868"/>
              <a:gd name="connsiteY7" fmla="*/ 0 h 2500379"/>
              <a:gd name="connsiteX8" fmla="*/ 11574871 w 11576868"/>
              <a:gd name="connsiteY8" fmla="*/ 2460835 h 2500379"/>
              <a:gd name="connsiteX9" fmla="*/ 11576868 w 11576868"/>
              <a:gd name="connsiteY9" fmla="*/ 2500379 h 2500379"/>
              <a:gd name="connsiteX10" fmla="*/ 0 w 11576868"/>
              <a:gd name="connsiteY10" fmla="*/ 2500379 h 250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76868" h="2500379">
                <a:moveTo>
                  <a:pt x="0" y="0"/>
                </a:moveTo>
                <a:lnTo>
                  <a:pt x="949598" y="0"/>
                </a:lnTo>
                <a:lnTo>
                  <a:pt x="2713710" y="0"/>
                </a:lnTo>
                <a:lnTo>
                  <a:pt x="3638550" y="0"/>
                </a:lnTo>
                <a:lnTo>
                  <a:pt x="4302399" y="0"/>
                </a:lnTo>
                <a:lnTo>
                  <a:pt x="8772860" y="0"/>
                </a:lnTo>
                <a:lnTo>
                  <a:pt x="8772860" y="1898"/>
                </a:lnTo>
                <a:lnTo>
                  <a:pt x="8847928" y="0"/>
                </a:lnTo>
                <a:cubicBezTo>
                  <a:pt x="10267176" y="0"/>
                  <a:pt x="11434500" y="1078620"/>
                  <a:pt x="11574871" y="2460835"/>
                </a:cubicBezTo>
                <a:lnTo>
                  <a:pt x="11576868" y="2500379"/>
                </a:lnTo>
                <a:lnTo>
                  <a:pt x="0" y="2500379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Bublina reči: oválna 3">
            <a:extLst>
              <a:ext uri="{FF2B5EF4-FFF2-40B4-BE49-F238E27FC236}">
                <a16:creationId xmlns:a16="http://schemas.microsoft.com/office/drawing/2014/main" id="{E1EA9006-7AD3-0B59-C6B4-0D55C638DA8E}"/>
              </a:ext>
            </a:extLst>
          </p:cNvPr>
          <p:cNvSpPr/>
          <p:nvPr/>
        </p:nvSpPr>
        <p:spPr>
          <a:xfrm>
            <a:off x="5442769" y="-20548"/>
            <a:ext cx="6134099" cy="1821566"/>
          </a:xfrm>
          <a:prstGeom prst="wedgeEllipseCallout">
            <a:avLst>
              <a:gd name="adj1" fmla="val -21476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 riasy a potrebujeme oxid uhličitý,  aby sme mali z čoho rásť. </a:t>
            </a:r>
          </a:p>
        </p:txBody>
      </p:sp>
    </p:spTree>
    <p:extLst>
      <p:ext uri="{BB962C8B-B14F-4D97-AF65-F5344CB8AC3E}">
        <p14:creationId xmlns:p14="http://schemas.microsoft.com/office/powerpoint/2010/main" val="101936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6F73D-7C7B-D6EA-8254-14A6AC61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Hustota vody sa mení v závislosti od teploty. 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Najväčšiu hustotu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 voda s teplotou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˚C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Závislost hustoty kapaliny na teplotě - ppt stáhnout">
            <a:extLst>
              <a:ext uri="{FF2B5EF4-FFF2-40B4-BE49-F238E27FC236}">
                <a16:creationId xmlns:a16="http://schemas.microsoft.com/office/drawing/2014/main" id="{6A688426-EFE9-3E00-217D-8BC14B5FE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53793" r="52184" b="13563"/>
          <a:stretch/>
        </p:blipFill>
        <p:spPr bwMode="auto">
          <a:xfrm>
            <a:off x="1430469" y="2310287"/>
            <a:ext cx="4120055" cy="223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7B9FE1AE-BBAD-8ECB-8600-A65D32BD7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5" r="12318"/>
          <a:stretch/>
        </p:blipFill>
        <p:spPr>
          <a:xfrm>
            <a:off x="6096000" y="2310287"/>
            <a:ext cx="3551434" cy="2237426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ED8BEC3-433B-6A59-FC7D-F45C7C8BB232}"/>
              </a:ext>
            </a:extLst>
          </p:cNvPr>
          <p:cNvSpPr txBox="1"/>
          <p:nvPr/>
        </p:nvSpPr>
        <p:spPr>
          <a:xfrm>
            <a:off x="1965434" y="2490952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Rybník v  lete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C5C3A97-606D-79B5-71BB-F5D03D25ED4D}"/>
              </a:ext>
            </a:extLst>
          </p:cNvPr>
          <p:cNvSpPr txBox="1"/>
          <p:nvPr/>
        </p:nvSpPr>
        <p:spPr>
          <a:xfrm>
            <a:off x="6611007" y="4109545"/>
            <a:ext cx="254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Rybník v zime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A81CDC3-5096-6A07-DF32-0C60AED34B1B}"/>
              </a:ext>
            </a:extLst>
          </p:cNvPr>
          <p:cNvSpPr txBox="1"/>
          <p:nvPr/>
        </p:nvSpPr>
        <p:spPr>
          <a:xfrm>
            <a:off x="9072081" y="2490952"/>
            <a:ext cx="58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ľad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966B9C2-C412-A35A-E3C6-586992700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94" y="4941738"/>
            <a:ext cx="3836623" cy="2155103"/>
          </a:xfrm>
          <a:prstGeom prst="rect">
            <a:avLst/>
          </a:prstGeom>
        </p:spPr>
      </p:pic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07B1AE57-C9A8-FE9B-084A-12B7FED135A5}"/>
              </a:ext>
            </a:extLst>
          </p:cNvPr>
          <p:cNvSpPr/>
          <p:nvPr/>
        </p:nvSpPr>
        <p:spPr>
          <a:xfrm>
            <a:off x="908775" y="4547713"/>
            <a:ext cx="3012529" cy="1123622"/>
          </a:xfrm>
          <a:prstGeom prst="wedgeEllipseCallout">
            <a:avLst>
              <a:gd name="adj1" fmla="val 131602"/>
              <a:gd name="adj2" fmla="val 131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je nám teplo</a:t>
            </a:r>
            <a:r>
              <a:rPr lang="sk-SK" b="1" dirty="0"/>
              <a:t>.</a:t>
            </a:r>
          </a:p>
        </p:txBody>
      </p:sp>
      <p:sp>
        <p:nvSpPr>
          <p:cNvPr id="11" name="Bublina reči: oválna 10">
            <a:extLst>
              <a:ext uri="{FF2B5EF4-FFF2-40B4-BE49-F238E27FC236}">
                <a16:creationId xmlns:a16="http://schemas.microsoft.com/office/drawing/2014/main" id="{94721FF4-D293-D969-EB09-E2DB041B4AF4}"/>
              </a:ext>
            </a:extLst>
          </p:cNvPr>
          <p:cNvSpPr/>
          <p:nvPr/>
        </p:nvSpPr>
        <p:spPr>
          <a:xfrm>
            <a:off x="8270697" y="4547713"/>
            <a:ext cx="3164440" cy="979784"/>
          </a:xfrm>
          <a:prstGeom prst="wedgeEllipseCallout">
            <a:avLst>
              <a:gd name="adj1" fmla="val -72393"/>
              <a:gd name="adj2" fmla="val 1218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je nám zima. </a:t>
            </a:r>
          </a:p>
        </p:txBody>
      </p:sp>
    </p:spTree>
    <p:extLst>
      <p:ext uri="{BB962C8B-B14F-4D97-AF65-F5344CB8AC3E}">
        <p14:creationId xmlns:p14="http://schemas.microsoft.com/office/powerpoint/2010/main" val="985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11BEC-956E-E996-2E93-AFCC728E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/>
            </a:br>
            <a:br>
              <a:rPr lang="sk-SK" dirty="0"/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Typy vôd podľa obsahu soli: </a:t>
            </a:r>
            <a:br>
              <a:rPr lang="sk-SK" dirty="0"/>
            </a:br>
            <a:br>
              <a:rPr lang="sk-SK" dirty="0"/>
            </a:br>
            <a:br>
              <a:rPr lang="sk-SK" dirty="0"/>
            </a:b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2056E73-5590-6BC0-0C8A-F4CC3631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75" y="1636373"/>
            <a:ext cx="5435610" cy="30558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661EDC8-194C-16DF-F25D-8553C97A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75" y="3061698"/>
            <a:ext cx="4578360" cy="3004549"/>
          </a:xfrm>
          <a:prstGeom prst="rect">
            <a:avLst/>
          </a:prstGeom>
        </p:spPr>
      </p:pic>
      <p:sp>
        <p:nvSpPr>
          <p:cNvPr id="7" name="Bublina reči: oválna 6">
            <a:extLst>
              <a:ext uri="{FF2B5EF4-FFF2-40B4-BE49-F238E27FC236}">
                <a16:creationId xmlns:a16="http://schemas.microsoft.com/office/drawing/2014/main" id="{69383C22-F17C-037B-6FC0-7A15A0A5E857}"/>
              </a:ext>
            </a:extLst>
          </p:cNvPr>
          <p:cNvSpPr/>
          <p:nvPr/>
        </p:nvSpPr>
        <p:spPr>
          <a:xfrm>
            <a:off x="1414080" y="1931540"/>
            <a:ext cx="3342855" cy="113015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Slaná voda </a:t>
            </a:r>
            <a:r>
              <a:rPr lang="sk-S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oceány, moria</a:t>
            </a:r>
          </a:p>
        </p:txBody>
      </p:sp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DDE7EA14-42AB-A1DD-04FC-813D45EA52B8}"/>
              </a:ext>
            </a:extLst>
          </p:cNvPr>
          <p:cNvSpPr/>
          <p:nvPr/>
        </p:nvSpPr>
        <p:spPr>
          <a:xfrm>
            <a:off x="6873004" y="1345915"/>
            <a:ext cx="4578359" cy="25793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Sladká voda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neznamená, že som sladká – potoky, rieky, jazerá, priehrady.</a:t>
            </a:r>
          </a:p>
        </p:txBody>
      </p:sp>
    </p:spTree>
    <p:extLst>
      <p:ext uri="{BB962C8B-B14F-4D97-AF65-F5344CB8AC3E}">
        <p14:creationId xmlns:p14="http://schemas.microsoft.com/office/powerpoint/2010/main" val="9826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AE74EBA-D2C0-48AE-BC45-68F2A5D40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26DDCB-14E3-4156-835C-B9A6A430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B5150C-4D7D-B82E-98AB-FCE8D4CE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71122"/>
            <a:ext cx="9914860" cy="1105648"/>
          </a:xfrm>
        </p:spPr>
        <p:txBody>
          <a:bodyPr>
            <a:normAutofit fontScale="90000"/>
          </a:bodyPr>
          <a:lstStyle/>
          <a:p>
            <a:r>
              <a:rPr lang="sk-SK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sladkých vôd v prírode podľa pohybu: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299DC6-FC4C-47A5-B9DE-DD3011E19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60295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455CAC4-59BE-4CCB-9569-D2A1AAA3A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60295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6" name="Zástupný objekt pre obsah 2">
            <a:extLst>
              <a:ext uri="{FF2B5EF4-FFF2-40B4-BE49-F238E27FC236}">
                <a16:creationId xmlns:a16="http://schemas.microsoft.com/office/drawing/2014/main" id="{0950F822-AD72-75C5-A345-96DDFE366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529013"/>
              </p:ext>
            </p:extLst>
          </p:nvPr>
        </p:nvGraphicFramePr>
        <p:xfrm>
          <a:off x="609600" y="2702257"/>
          <a:ext cx="10972800" cy="347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5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1F5A19-AFB8-4ED6-8F86-8FE92E25F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F7475D-5CD0-420F-8E59-B84F32727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1859C0D-E18A-4C86-B214-4AC5F1CB6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18929" cy="6858000"/>
          </a:xfrm>
          <a:custGeom>
            <a:avLst/>
            <a:gdLst>
              <a:gd name="connsiteX0" fmla="*/ 0 w 4618929"/>
              <a:gd name="connsiteY0" fmla="*/ 0 h 6858000"/>
              <a:gd name="connsiteX1" fmla="*/ 4618929 w 4618929"/>
              <a:gd name="connsiteY1" fmla="*/ 0 h 6858000"/>
              <a:gd name="connsiteX2" fmla="*/ 1187974 w 4618929"/>
              <a:gd name="connsiteY2" fmla="*/ 3430955 h 6858000"/>
              <a:gd name="connsiteX3" fmla="*/ 4442373 w 4618929"/>
              <a:gd name="connsiteY3" fmla="*/ 6857446 h 6858000"/>
              <a:gd name="connsiteX4" fmla="*/ 4464285 w 4618929"/>
              <a:gd name="connsiteY4" fmla="*/ 6858000 h 6858000"/>
              <a:gd name="connsiteX5" fmla="*/ 0 w 461892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29" h="6858000">
                <a:moveTo>
                  <a:pt x="0" y="0"/>
                </a:moveTo>
                <a:lnTo>
                  <a:pt x="4618929" y="0"/>
                </a:lnTo>
                <a:cubicBezTo>
                  <a:pt x="2724065" y="0"/>
                  <a:pt x="1187974" y="1536091"/>
                  <a:pt x="1187974" y="3430955"/>
                </a:cubicBezTo>
                <a:cubicBezTo>
                  <a:pt x="1187974" y="5266604"/>
                  <a:pt x="2629559" y="6765554"/>
                  <a:pt x="4442373" y="6857446"/>
                </a:cubicBezTo>
                <a:lnTo>
                  <a:pt x="44642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E148B0-BE89-0255-2E8F-0FD038BF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620" y="1009816"/>
            <a:ext cx="8069180" cy="29931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6600" dirty="0">
                <a:solidFill>
                  <a:srgbClr val="FFFFFF"/>
                </a:solidFill>
              </a:rPr>
              <a:t>Stojaté vody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E616F4-2B04-4A83-B9CB-BD61C5724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2996" y="4677378"/>
            <a:ext cx="10739004" cy="2180622"/>
          </a:xfrm>
          <a:custGeom>
            <a:avLst/>
            <a:gdLst>
              <a:gd name="connsiteX0" fmla="*/ 3178561 w 10739004"/>
              <a:gd name="connsiteY0" fmla="*/ 0 h 2180622"/>
              <a:gd name="connsiteX1" fmla="*/ 3193852 w 10739004"/>
              <a:gd name="connsiteY1" fmla="*/ 0 h 2180622"/>
              <a:gd name="connsiteX2" fmla="*/ 10739004 w 10739004"/>
              <a:gd name="connsiteY2" fmla="*/ 0 h 2180622"/>
              <a:gd name="connsiteX3" fmla="*/ 10739004 w 10739004"/>
              <a:gd name="connsiteY3" fmla="*/ 2180622 h 2180622"/>
              <a:gd name="connsiteX4" fmla="*/ 0 w 10739004"/>
              <a:gd name="connsiteY4" fmla="*/ 2180622 h 2180622"/>
              <a:gd name="connsiteX5" fmla="*/ 16470 w 10739004"/>
              <a:gd name="connsiteY5" fmla="*/ 2134074 h 2180622"/>
              <a:gd name="connsiteX6" fmla="*/ 3017296 w 10739004"/>
              <a:gd name="connsiteY6" fmla="*/ 4464 h 21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39004" h="2180622">
                <a:moveTo>
                  <a:pt x="3178561" y="0"/>
                </a:moveTo>
                <a:lnTo>
                  <a:pt x="3193852" y="0"/>
                </a:lnTo>
                <a:lnTo>
                  <a:pt x="10739004" y="0"/>
                </a:lnTo>
                <a:lnTo>
                  <a:pt x="10739004" y="2180622"/>
                </a:lnTo>
                <a:lnTo>
                  <a:pt x="0" y="2180622"/>
                </a:lnTo>
                <a:lnTo>
                  <a:pt x="16470" y="2134074"/>
                </a:lnTo>
                <a:cubicBezTo>
                  <a:pt x="506892" y="933772"/>
                  <a:pt x="1657686" y="73383"/>
                  <a:pt x="3017296" y="44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28725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856</TotalTime>
  <Words>948</Words>
  <Application>Microsoft Office PowerPoint</Application>
  <PresentationFormat>Širokouhlá</PresentationFormat>
  <Paragraphs>85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8" baseType="lpstr">
      <vt:lpstr>Arial</vt:lpstr>
      <vt:lpstr>Arial Nova Light</vt:lpstr>
      <vt:lpstr>Elephant</vt:lpstr>
      <vt:lpstr>Tahoma</vt:lpstr>
      <vt:lpstr>Times New Roman</vt:lpstr>
      <vt:lpstr>ModOverlayVTI</vt:lpstr>
      <vt:lpstr>Voda a jej okolie</vt:lpstr>
      <vt:lpstr>Skupenstvo vody v prírode:</vt:lpstr>
      <vt:lpstr>  Vo vode žije veľa  mikroorganizmov. </vt:lpstr>
      <vt:lpstr>Vo vode sa rozpúšťajú plyny ako kyslík, ktoré potrebujú  na dýchanie vodné organizmy.</vt:lpstr>
      <vt:lpstr>Rovnako sa vo vode rozpúšťa i oxid uhličitý, ktorý vodné rastliny využívajú pri fotosyntéze.  </vt:lpstr>
      <vt:lpstr>Hustota vody sa mení v závislosti od teploty.  Najväčšiu hustotu má voda s teplotou 4 ˚C.</vt:lpstr>
      <vt:lpstr>  Typy vôd podľa obsahu soli:    </vt:lpstr>
      <vt:lpstr>Typy sladkých vôd v prírode podľa pohybu:</vt:lpstr>
      <vt:lpstr>Stojaté vody</vt:lpstr>
      <vt:lpstr>Prezentácia programu PowerPoint</vt:lpstr>
      <vt:lpstr>Vďaka povrchovému napätiu vody možeme často vidieť hmyz pohybovať sa po hladine. </vt:lpstr>
      <vt:lpstr>Avšak stačí pridať saponát a čo sa stane?</vt:lpstr>
      <vt:lpstr>Tečúce vody</vt:lpstr>
      <vt:lpstr>Prezentácia programu PowerPoint</vt:lpstr>
      <vt:lpstr>Vo vode a na brehu žijú organizmy vo vzájomných vzťahoch.</vt:lpstr>
      <vt:lpstr>Kolobeh vody</vt:lpstr>
      <vt:lpstr>Ak si si materiál preštudoval, tak si zapíš  kľučové slová do zošita. </vt:lpstr>
      <vt:lpstr>   </vt:lpstr>
      <vt:lpstr>Použitý obrazový materiál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a jej okolie</dc:title>
  <dc:creator>Mária Rečičárová</dc:creator>
  <cp:lastModifiedBy>Mária Rečičárová</cp:lastModifiedBy>
  <cp:revision>26</cp:revision>
  <dcterms:created xsi:type="dcterms:W3CDTF">2022-09-20T12:26:21Z</dcterms:created>
  <dcterms:modified xsi:type="dcterms:W3CDTF">2023-06-12T16:14:39Z</dcterms:modified>
</cp:coreProperties>
</file>