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  <p:sldId id="266" r:id="rId9"/>
    <p:sldId id="267" r:id="rId10"/>
    <p:sldId id="269" r:id="rId11"/>
    <p:sldId id="272" r:id="rId12"/>
    <p:sldId id="274" r:id="rId13"/>
    <p:sldId id="279" r:id="rId14"/>
    <p:sldId id="257" r:id="rId15"/>
    <p:sldId id="258" r:id="rId1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96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523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38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708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672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28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842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582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136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175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5824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062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6/12/2023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1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67" r:id="rId5"/>
    <p:sldLayoutId id="2147483672" r:id="rId6"/>
    <p:sldLayoutId id="2147483668" r:id="rId7"/>
    <p:sldLayoutId id="2147483669" r:id="rId8"/>
    <p:sldLayoutId id="2147483670" r:id="rId9"/>
    <p:sldLayoutId id="2147483671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romo.sk/gallery/products/middle/3696.jpeg" TargetMode="External"/><Relationship Id="rId3" Type="http://schemas.openxmlformats.org/officeDocument/2006/relationships/hyperlink" Target="https://mojerastliny.sk/wp-content/uploads/2021/08/IMG_0220-485x400.jpg" TargetMode="External"/><Relationship Id="rId7" Type="http://schemas.openxmlformats.org/officeDocument/2006/relationships/hyperlink" Target="https://www.nahuby.sk/images/fotosutaz/2008/06/04/vladimir_nejeschleba_109995.jpg" TargetMode="External"/><Relationship Id="rId2" Type="http://schemas.openxmlformats.org/officeDocument/2006/relationships/hyperlink" Target="https://www.stromo.sk/gallery/products/middle/3692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pload.wikimedia.org/wikipedia/commons/thumb/0/03/3x2_millimeters_of_Spirogyra.jpg/640px-3x2_millimeters_of_Spirogyra.jpg" TargetMode="External"/><Relationship Id="rId11" Type="http://schemas.openxmlformats.org/officeDocument/2006/relationships/hyperlink" Target="https://wordwall.net/" TargetMode="External"/><Relationship Id="rId5" Type="http://schemas.openxmlformats.org/officeDocument/2006/relationships/hyperlink" Target="https://www.osel.cz/_popisky/123_/s_1235410609.jpg" TargetMode="External"/><Relationship Id="rId10" Type="http://schemas.openxmlformats.org/officeDocument/2006/relationships/hyperlink" Target="https://emefka.sk/wp-content/uploads/2021/03/79A76CCE-23F4-4CE8-B783-0A7E89A2BCF8-800x800.png?x56090" TargetMode="External"/><Relationship Id="rId4" Type="http://schemas.openxmlformats.org/officeDocument/2006/relationships/hyperlink" Target="https://urobsisam.zoznam.sk/wp-content/uploads/images/ilustracne/image_25378_25_v1.jpeg" TargetMode="External"/><Relationship Id="rId9" Type="http://schemas.openxmlformats.org/officeDocument/2006/relationships/hyperlink" Target="https://www.facebook.com/Mysticshop.sk/photos/a.208839252581151/1863283623803364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MlR3dKfXmc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Freeform: Shape 1063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6" name="Arc 1065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8" name="Rectangle 1067">
            <a:extLst>
              <a:ext uri="{FF2B5EF4-FFF2-40B4-BE49-F238E27FC236}">
                <a16:creationId xmlns:a16="http://schemas.microsoft.com/office/drawing/2014/main" id="{A8B47028-B927-4237-A6A0-F5D94F8BE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EFE5F1A-6F9F-F95A-7C2B-9DB8ABA8A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53626"/>
            <a:ext cx="5334930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cap="all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Vodné rastliny</a:t>
            </a:r>
            <a:br>
              <a:rPr lang="sk-SK" sz="6000" kern="1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6000" kern="12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0" name="Oval 1069">
            <a:extLst>
              <a:ext uri="{FF2B5EF4-FFF2-40B4-BE49-F238E27FC236}">
                <a16:creationId xmlns:a16="http://schemas.microsoft.com/office/drawing/2014/main" id="{F35BC0E3-6FE4-4491-BA19-C0126066A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233" y="1222264"/>
            <a:ext cx="385605" cy="385605"/>
          </a:xfrm>
          <a:prstGeom prst="ellipse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2" name="Freeform: Shape 1071">
            <a:extLst>
              <a:ext uri="{FF2B5EF4-FFF2-40B4-BE49-F238E27FC236}">
                <a16:creationId xmlns:a16="http://schemas.microsoft.com/office/drawing/2014/main" id="{DB11BD18-218F-49C7-BE16-82AEA08B2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743" y="-4098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0" name="Picture 6" descr="Ako sa zbaviť rias v akváriu?">
            <a:extLst>
              <a:ext uri="{FF2B5EF4-FFF2-40B4-BE49-F238E27FC236}">
                <a16:creationId xmlns:a16="http://schemas.microsoft.com/office/drawing/2014/main" id="{E66A3F73-FC3A-D0B5-B331-17566D8595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3" r="17555" b="-2"/>
          <a:stretch/>
        </p:blipFill>
        <p:spPr bwMode="auto">
          <a:xfrm>
            <a:off x="9067622" y="-37757"/>
            <a:ext cx="2379301" cy="1704729"/>
          </a:xfrm>
          <a:custGeom>
            <a:avLst/>
            <a:gdLst/>
            <a:ahLst/>
            <a:cxnLst/>
            <a:rect l="l" t="t" r="r" b="b"/>
            <a:pathLst>
              <a:path w="2379301" h="1704729">
                <a:moveTo>
                  <a:pt x="118544" y="0"/>
                </a:moveTo>
                <a:lnTo>
                  <a:pt x="2260757" y="0"/>
                </a:lnTo>
                <a:lnTo>
                  <a:pt x="2285812" y="52013"/>
                </a:lnTo>
                <a:cubicBezTo>
                  <a:pt x="2346012" y="194340"/>
                  <a:pt x="2379301" y="350822"/>
                  <a:pt x="2379301" y="515079"/>
                </a:cubicBezTo>
                <a:cubicBezTo>
                  <a:pt x="2379301" y="1172105"/>
                  <a:pt x="1846677" y="1704729"/>
                  <a:pt x="1189650" y="1704729"/>
                </a:cubicBezTo>
                <a:cubicBezTo>
                  <a:pt x="532624" y="1704729"/>
                  <a:pt x="0" y="1172105"/>
                  <a:pt x="0" y="515079"/>
                </a:cubicBezTo>
                <a:cubicBezTo>
                  <a:pt x="0" y="350822"/>
                  <a:pt x="33289" y="194340"/>
                  <a:pt x="93489" y="5201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4" name="Freeform: Shape 1073">
            <a:extLst>
              <a:ext uri="{FF2B5EF4-FFF2-40B4-BE49-F238E27FC236}">
                <a16:creationId xmlns:a16="http://schemas.microsoft.com/office/drawing/2014/main" id="{EA996627-3E00-4A50-8640-F4F7D38C5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54677" y="783838"/>
            <a:ext cx="756196" cy="31844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Sinice – Wikipédia">
            <a:extLst>
              <a:ext uri="{FF2B5EF4-FFF2-40B4-BE49-F238E27FC236}">
                <a16:creationId xmlns:a16="http://schemas.microsoft.com/office/drawing/2014/main" id="{70D88C31-AA24-5106-A5BE-5AB7B4BE2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88" r="9279"/>
          <a:stretch/>
        </p:blipFill>
        <p:spPr bwMode="auto">
          <a:xfrm>
            <a:off x="9952384" y="1760431"/>
            <a:ext cx="2239616" cy="2708616"/>
          </a:xfrm>
          <a:custGeom>
            <a:avLst/>
            <a:gdLst/>
            <a:ahLst/>
            <a:cxnLst/>
            <a:rect l="l" t="t" r="r" b="b"/>
            <a:pathLst>
              <a:path w="2085425" h="2522136">
                <a:moveTo>
                  <a:pt x="1261068" y="0"/>
                </a:moveTo>
                <a:cubicBezTo>
                  <a:pt x="1565773" y="0"/>
                  <a:pt x="1845238" y="108068"/>
                  <a:pt x="2063225" y="287967"/>
                </a:cubicBezTo>
                <a:lnTo>
                  <a:pt x="2085425" y="308144"/>
                </a:lnTo>
                <a:lnTo>
                  <a:pt x="2085425" y="2213992"/>
                </a:lnTo>
                <a:lnTo>
                  <a:pt x="2063225" y="2234170"/>
                </a:lnTo>
                <a:cubicBezTo>
                  <a:pt x="1845238" y="2414068"/>
                  <a:pt x="1565773" y="2522136"/>
                  <a:pt x="1261068" y="2522136"/>
                </a:cubicBezTo>
                <a:cubicBezTo>
                  <a:pt x="564599" y="2522136"/>
                  <a:pt x="0" y="1957537"/>
                  <a:pt x="0" y="1261068"/>
                </a:cubicBezTo>
                <a:cubicBezTo>
                  <a:pt x="0" y="564599"/>
                  <a:pt x="564599" y="0"/>
                  <a:pt x="126106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">
            <a:extLst>
              <a:ext uri="{FF2B5EF4-FFF2-40B4-BE49-F238E27FC236}">
                <a16:creationId xmlns:a16="http://schemas.microsoft.com/office/drawing/2014/main" id="{CE292E31-9738-7136-062C-3DEFE1F51C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57" r="1205" b="3"/>
          <a:stretch/>
        </p:blipFill>
        <p:spPr>
          <a:xfrm>
            <a:off x="9170976" y="4749556"/>
            <a:ext cx="3021024" cy="2108444"/>
          </a:xfrm>
          <a:custGeom>
            <a:avLst/>
            <a:gdLst/>
            <a:ahLst/>
            <a:cxnLst/>
            <a:rect l="l" t="t" r="r" b="b"/>
            <a:pathLst>
              <a:path w="3021024" h="2108444">
                <a:moveTo>
                  <a:pt x="1655192" y="0"/>
                </a:moveTo>
                <a:cubicBezTo>
                  <a:pt x="2169394" y="0"/>
                  <a:pt x="2628833" y="234475"/>
                  <a:pt x="2932420" y="602338"/>
                </a:cubicBezTo>
                <a:lnTo>
                  <a:pt x="3021024" y="720827"/>
                </a:lnTo>
                <a:lnTo>
                  <a:pt x="3021024" y="2108444"/>
                </a:lnTo>
                <a:lnTo>
                  <a:pt x="64399" y="2108444"/>
                </a:lnTo>
                <a:lnTo>
                  <a:pt x="33628" y="1988773"/>
                </a:lnTo>
                <a:cubicBezTo>
                  <a:pt x="11579" y="1881024"/>
                  <a:pt x="0" y="1769461"/>
                  <a:pt x="0" y="1655194"/>
                </a:cubicBezTo>
                <a:cubicBezTo>
                  <a:pt x="0" y="741057"/>
                  <a:pt x="741056" y="0"/>
                  <a:pt x="1655192" y="0"/>
                </a:cubicBezTo>
                <a:close/>
              </a:path>
            </a:pathLst>
          </a:custGeom>
        </p:spPr>
      </p:pic>
      <p:pic>
        <p:nvPicPr>
          <p:cNvPr id="7" name="Obrázok 6" descr="Obrázok, na ktorom je rastlina&#10;&#10;Automaticky generovaný popis">
            <a:extLst>
              <a:ext uri="{FF2B5EF4-FFF2-40B4-BE49-F238E27FC236}">
                <a16:creationId xmlns:a16="http://schemas.microsoft.com/office/drawing/2014/main" id="{9F6F3027-7CCD-A54E-5BC5-053DFC8F4C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3" r="27932"/>
          <a:stretch/>
        </p:blipFill>
        <p:spPr>
          <a:xfrm>
            <a:off x="6210589" y="2023386"/>
            <a:ext cx="3468770" cy="346877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076" name="Freeform: Shape 1075">
            <a:extLst>
              <a:ext uri="{FF2B5EF4-FFF2-40B4-BE49-F238E27FC236}">
                <a16:creationId xmlns:a16="http://schemas.microsoft.com/office/drawing/2014/main" id="{184DB80F-D629-4A24-AE0B-F583086D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51946">
            <a:off x="6691190" y="5832133"/>
            <a:ext cx="1780023" cy="1237913"/>
          </a:xfrm>
          <a:custGeom>
            <a:avLst/>
            <a:gdLst>
              <a:gd name="connsiteX0" fmla="*/ 1585229 w 1780023"/>
              <a:gd name="connsiteY0" fmla="*/ 764759 h 1237913"/>
              <a:gd name="connsiteX1" fmla="*/ 1623024 w 1780023"/>
              <a:gd name="connsiteY1" fmla="*/ 792810 h 1237913"/>
              <a:gd name="connsiteX2" fmla="*/ 1777614 w 1780023"/>
              <a:gd name="connsiteY2" fmla="*/ 1157141 h 1237913"/>
              <a:gd name="connsiteX3" fmla="*/ 1733799 w 1780023"/>
              <a:gd name="connsiteY3" fmla="*/ 1235532 h 1237913"/>
              <a:gd name="connsiteX4" fmla="*/ 1716464 w 1780023"/>
              <a:gd name="connsiteY4" fmla="*/ 1237722 h 1237913"/>
              <a:gd name="connsiteX5" fmla="*/ 1716464 w 1780023"/>
              <a:gd name="connsiteY5" fmla="*/ 1237913 h 1237913"/>
              <a:gd name="connsiteX6" fmla="*/ 1655409 w 1780023"/>
              <a:gd name="connsiteY6" fmla="*/ 1191717 h 1237913"/>
              <a:gd name="connsiteX7" fmla="*/ 1513200 w 1780023"/>
              <a:gd name="connsiteY7" fmla="*/ 856627 h 1237913"/>
              <a:gd name="connsiteX8" fmla="*/ 1538499 w 1780023"/>
              <a:gd name="connsiteY8" fmla="*/ 770415 h 1237913"/>
              <a:gd name="connsiteX9" fmla="*/ 1585229 w 1780023"/>
              <a:gd name="connsiteY9" fmla="*/ 764759 h 1237913"/>
              <a:gd name="connsiteX10" fmla="*/ 477919 w 1780023"/>
              <a:gd name="connsiteY10" fmla="*/ 21437 h 1237913"/>
              <a:gd name="connsiteX11" fmla="*/ 509236 w 1780023"/>
              <a:gd name="connsiteY11" fmla="*/ 84182 h 1237913"/>
              <a:gd name="connsiteX12" fmla="*/ 445829 w 1780023"/>
              <a:gd name="connsiteY12" fmla="*/ 139871 h 1237913"/>
              <a:gd name="connsiteX13" fmla="*/ 437447 w 1780023"/>
              <a:gd name="connsiteY13" fmla="*/ 139395 h 1237913"/>
              <a:gd name="connsiteX14" fmla="*/ 73211 w 1780023"/>
              <a:gd name="connsiteY14" fmla="*/ 137204 h 1237913"/>
              <a:gd name="connsiteX15" fmla="*/ 749 w 1780023"/>
              <a:gd name="connsiteY15" fmla="*/ 84082 h 1237913"/>
              <a:gd name="connsiteX16" fmla="*/ 53871 w 1780023"/>
              <a:gd name="connsiteY16" fmla="*/ 11621 h 1237913"/>
              <a:gd name="connsiteX17" fmla="*/ 58352 w 1780023"/>
              <a:gd name="connsiteY17" fmla="*/ 11093 h 1237913"/>
              <a:gd name="connsiteX18" fmla="*/ 454020 w 1780023"/>
              <a:gd name="connsiteY18" fmla="*/ 13474 h 1237913"/>
              <a:gd name="connsiteX19" fmla="*/ 477919 w 1780023"/>
              <a:gd name="connsiteY19" fmla="*/ 21437 h 1237913"/>
              <a:gd name="connsiteX20" fmla="*/ 957797 w 1780023"/>
              <a:gd name="connsiteY20" fmla="*/ 167970 h 1237913"/>
              <a:gd name="connsiteX21" fmla="*/ 1286982 w 1780023"/>
              <a:gd name="connsiteY21" fmla="*/ 387616 h 1237913"/>
              <a:gd name="connsiteX22" fmla="*/ 1293725 w 1780023"/>
              <a:gd name="connsiteY22" fmla="*/ 477075 h 1237913"/>
              <a:gd name="connsiteX23" fmla="*/ 1245453 w 1780023"/>
              <a:gd name="connsiteY23" fmla="*/ 499154 h 1237913"/>
              <a:gd name="connsiteX24" fmla="*/ 1245167 w 1780023"/>
              <a:gd name="connsiteY24" fmla="*/ 499154 h 1237913"/>
              <a:gd name="connsiteX25" fmla="*/ 1203638 w 1780023"/>
              <a:gd name="connsiteY25" fmla="*/ 484104 h 1237913"/>
              <a:gd name="connsiteX26" fmla="*/ 900647 w 1780023"/>
              <a:gd name="connsiteY26" fmla="*/ 281508 h 1237913"/>
              <a:gd name="connsiteX27" fmla="*/ 872454 w 1780023"/>
              <a:gd name="connsiteY27" fmla="*/ 196164 h 1237913"/>
              <a:gd name="connsiteX28" fmla="*/ 957797 w 1780023"/>
              <a:gd name="connsiteY28" fmla="*/ 167970 h 123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80023" h="1237913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78" name="Freeform: Shape 1077">
            <a:extLst>
              <a:ext uri="{FF2B5EF4-FFF2-40B4-BE49-F238E27FC236}">
                <a16:creationId xmlns:a16="http://schemas.microsoft.com/office/drawing/2014/main" id="{5D6DAB5F-1A95-4E9C-9BB9-05A2FECB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2910" y="6538912"/>
            <a:ext cx="1484156" cy="319088"/>
          </a:xfrm>
          <a:custGeom>
            <a:avLst/>
            <a:gdLst>
              <a:gd name="connsiteX0" fmla="*/ 742077 w 1484156"/>
              <a:gd name="connsiteY0" fmla="*/ 0 h 319088"/>
              <a:gd name="connsiteX1" fmla="*/ 1384409 w 1484156"/>
              <a:gd name="connsiteY1" fmla="*/ 224336 h 319088"/>
              <a:gd name="connsiteX2" fmla="*/ 1484156 w 1484156"/>
              <a:gd name="connsiteY2" fmla="*/ 319088 h 319088"/>
              <a:gd name="connsiteX3" fmla="*/ 0 w 1484156"/>
              <a:gd name="connsiteY3" fmla="*/ 319088 h 319088"/>
              <a:gd name="connsiteX4" fmla="*/ 99747 w 1484156"/>
              <a:gd name="connsiteY4" fmla="*/ 224336 h 319088"/>
              <a:gd name="connsiteX5" fmla="*/ 742077 w 1484156"/>
              <a:gd name="connsiteY5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156" h="319088">
                <a:moveTo>
                  <a:pt x="742077" y="0"/>
                </a:moveTo>
                <a:cubicBezTo>
                  <a:pt x="986072" y="0"/>
                  <a:pt x="1209855" y="84189"/>
                  <a:pt x="1384409" y="224336"/>
                </a:cubicBezTo>
                <a:lnTo>
                  <a:pt x="1484156" y="319088"/>
                </a:lnTo>
                <a:lnTo>
                  <a:pt x="0" y="319088"/>
                </a:lnTo>
                <a:lnTo>
                  <a:pt x="99747" y="224336"/>
                </a:lnTo>
                <a:cubicBezTo>
                  <a:pt x="274301" y="84189"/>
                  <a:pt x="498083" y="0"/>
                  <a:pt x="7420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67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7" name="Freeform: Shape 10248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68" name="Freeform: Shape 10250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269" name="Rectangle 10252">
            <a:extLst>
              <a:ext uri="{FF2B5EF4-FFF2-40B4-BE49-F238E27FC236}">
                <a16:creationId xmlns:a16="http://schemas.microsoft.com/office/drawing/2014/main" id="{72D05657-94EE-4B2D-BC1B-A1D065063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70" name="Arc 10254">
            <a:extLst>
              <a:ext uri="{FF2B5EF4-FFF2-40B4-BE49-F238E27FC236}">
                <a16:creationId xmlns:a16="http://schemas.microsoft.com/office/drawing/2014/main" id="{7586665A-47B3-4AEE-BC94-15D89FF70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65099" y="486184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B1BFBE6-C506-16F4-5D37-47D43960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542" y="486184"/>
            <a:ext cx="736399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Žaburinka menšia</a:t>
            </a:r>
          </a:p>
        </p:txBody>
      </p:sp>
      <p:pic>
        <p:nvPicPr>
          <p:cNvPr id="10242" name="Picture 2" descr="Lemna minor - Žaburinka menšia">
            <a:extLst>
              <a:ext uri="{FF2B5EF4-FFF2-40B4-BE49-F238E27FC236}">
                <a16:creationId xmlns:a16="http://schemas.microsoft.com/office/drawing/2014/main" id="{1127DECC-0F70-07F7-DF3B-9E27ED48EDA7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97" b="1"/>
          <a:stretch/>
        </p:blipFill>
        <p:spPr bwMode="auto">
          <a:xfrm>
            <a:off x="581526" y="258142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Žaburinka menšia (Lemna minor) » Krevetkárium">
            <a:extLst>
              <a:ext uri="{FF2B5EF4-FFF2-40B4-BE49-F238E27FC236}">
                <a16:creationId xmlns:a16="http://schemas.microsoft.com/office/drawing/2014/main" id="{A496663B-46B7-8062-131E-459FA4429B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1526" y="3486449"/>
            <a:ext cx="3118718" cy="3118718"/>
          </a:xfrm>
          <a:custGeom>
            <a:avLst/>
            <a:gdLst/>
            <a:ahLst/>
            <a:cxnLst/>
            <a:rect l="l" t="t" r="r" b="b"/>
            <a:pathLst>
              <a:path w="2683042" h="2683042">
                <a:moveTo>
                  <a:pt x="102278" y="0"/>
                </a:moveTo>
                <a:lnTo>
                  <a:pt x="2580764" y="0"/>
                </a:lnTo>
                <a:cubicBezTo>
                  <a:pt x="2637251" y="0"/>
                  <a:pt x="2683042" y="45791"/>
                  <a:pt x="2683042" y="102278"/>
                </a:cubicBezTo>
                <a:lnTo>
                  <a:pt x="2683042" y="2580764"/>
                </a:lnTo>
                <a:cubicBezTo>
                  <a:pt x="2683042" y="2637251"/>
                  <a:pt x="2637251" y="2683042"/>
                  <a:pt x="2580764" y="2683042"/>
                </a:cubicBezTo>
                <a:lnTo>
                  <a:pt x="102278" y="2683042"/>
                </a:lnTo>
                <a:cubicBezTo>
                  <a:pt x="45791" y="2683042"/>
                  <a:pt x="0" y="2637251"/>
                  <a:pt x="0" y="2580764"/>
                </a:cubicBezTo>
                <a:lnTo>
                  <a:pt x="0" y="102278"/>
                </a:lnTo>
                <a:cubicBezTo>
                  <a:pt x="0" y="45791"/>
                  <a:pt x="45791" y="0"/>
                  <a:pt x="1022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ublina reči: oválna 2">
            <a:extLst>
              <a:ext uri="{FF2B5EF4-FFF2-40B4-BE49-F238E27FC236}">
                <a16:creationId xmlns:a16="http://schemas.microsoft.com/office/drawing/2014/main" id="{88694F13-2217-1B8F-85F1-A1DE1BE1CA9E}"/>
              </a:ext>
            </a:extLst>
          </p:cNvPr>
          <p:cNvSpPr/>
          <p:nvPr/>
        </p:nvSpPr>
        <p:spPr>
          <a:xfrm>
            <a:off x="4131904" y="1487277"/>
            <a:ext cx="6102765" cy="2500829"/>
          </a:xfrm>
          <a:prstGeom prst="wedgeEllipseCallout">
            <a:avLst>
              <a:gd name="adj1" fmla="val -60900"/>
              <a:gd name="adj2" fmla="val -45436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 vodná rastlina, plávam si na hladine. Živiny príjímam povrchom tela. Mám len </a:t>
            </a:r>
            <a:r>
              <a:rPr lang="sk-SK" sz="2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jeden korienok</a:t>
            </a:r>
            <a:r>
              <a:rPr lang="sk-SK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ktorým nie som upevnená ako lekno.  Viem sa rýchlo rozmnožovať. </a:t>
            </a:r>
            <a:b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sk-SK" sz="2000" dirty="0"/>
          </a:p>
        </p:txBody>
      </p:sp>
      <p:sp>
        <p:nvSpPr>
          <p:cNvPr id="4" name="Bublina reči: oválna 3">
            <a:extLst>
              <a:ext uri="{FF2B5EF4-FFF2-40B4-BE49-F238E27FC236}">
                <a16:creationId xmlns:a16="http://schemas.microsoft.com/office/drawing/2014/main" id="{92AE99DD-3AEE-830F-3C29-FA640FF9CC23}"/>
              </a:ext>
            </a:extLst>
          </p:cNvPr>
          <p:cNvSpPr/>
          <p:nvPr/>
        </p:nvSpPr>
        <p:spPr>
          <a:xfrm>
            <a:off x="4365307" y="4501133"/>
            <a:ext cx="2434728" cy="1244906"/>
          </a:xfrm>
          <a:prstGeom prst="wedgeEllipseCallout">
            <a:avLst>
              <a:gd name="adj1" fmla="val -95494"/>
              <a:gd name="adj2" fmla="val 7754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000" dirty="0"/>
              <a:t>Pozeraj.</a:t>
            </a:r>
          </a:p>
        </p:txBody>
      </p:sp>
    </p:spTree>
    <p:extLst>
      <p:ext uri="{BB962C8B-B14F-4D97-AF65-F5344CB8AC3E}">
        <p14:creationId xmlns:p14="http://schemas.microsoft.com/office/powerpoint/2010/main" val="158541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8" name="Freeform: Shape 11287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90" name="Arc 11289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292" name="Rectangle 11291">
            <a:extLst>
              <a:ext uri="{FF2B5EF4-FFF2-40B4-BE49-F238E27FC236}">
                <a16:creationId xmlns:a16="http://schemas.microsoft.com/office/drawing/2014/main" id="{B9E248E0-55F8-4E45-A07F-B49E0EEA9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94" name="Arc 11293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92014">
            <a:off x="3109564" y="70484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268" name="Picture 4" descr="Leknica žltá - Moje Rastliny">
            <a:extLst>
              <a:ext uri="{FF2B5EF4-FFF2-40B4-BE49-F238E27FC236}">
                <a16:creationId xmlns:a16="http://schemas.microsoft.com/office/drawing/2014/main" id="{B9B74207-2B72-D930-7743-5BEED393F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5" r="-1" b="19449"/>
          <a:stretch/>
        </p:blipFill>
        <p:spPr bwMode="auto">
          <a:xfrm>
            <a:off x="4179880" y="2577601"/>
            <a:ext cx="7462838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AE7C8BA-A31F-F540-7E64-29F59E3CB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42" y="2313541"/>
            <a:ext cx="4001034" cy="208405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sk-SK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1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Lekno biele</a:t>
            </a:r>
            <a:br>
              <a:rPr lang="en-US" sz="51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51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Leknica žltá</a:t>
            </a:r>
          </a:p>
        </p:txBody>
      </p:sp>
      <p:pic>
        <p:nvPicPr>
          <p:cNvPr id="11266" name="Picture 2" descr="Nahuby.sk - Fotografia - lekno biele Nymphaea alba L.">
            <a:extLst>
              <a:ext uri="{FF2B5EF4-FFF2-40B4-BE49-F238E27FC236}">
                <a16:creationId xmlns:a16="http://schemas.microsoft.com/office/drawing/2014/main" id="{21A5003A-1354-EA12-E5B6-8F2ACD3971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61" b="4706"/>
          <a:stretch/>
        </p:blipFill>
        <p:spPr bwMode="auto">
          <a:xfrm>
            <a:off x="8610600" y="-66091"/>
            <a:ext cx="3581400" cy="3769196"/>
          </a:xfrm>
          <a:custGeom>
            <a:avLst/>
            <a:gdLst/>
            <a:ahLst/>
            <a:cxnLst/>
            <a:rect l="l" t="t" r="r" b="b"/>
            <a:pathLst>
              <a:path w="3581400" h="3769206">
                <a:moveTo>
                  <a:pt x="366014" y="0"/>
                </a:moveTo>
                <a:lnTo>
                  <a:pt x="3581400" y="0"/>
                </a:lnTo>
                <a:lnTo>
                  <a:pt x="3581400" y="3507525"/>
                </a:lnTo>
                <a:lnTo>
                  <a:pt x="3442408" y="3574481"/>
                </a:lnTo>
                <a:cubicBezTo>
                  <a:pt x="3145957" y="3699869"/>
                  <a:pt x="2820025" y="3769206"/>
                  <a:pt x="2477898" y="3769206"/>
                </a:cubicBezTo>
                <a:cubicBezTo>
                  <a:pt x="1109392" y="3769206"/>
                  <a:pt x="0" y="2659814"/>
                  <a:pt x="0" y="1291308"/>
                </a:cubicBezTo>
                <a:cubicBezTo>
                  <a:pt x="0" y="863650"/>
                  <a:pt x="108339" y="461296"/>
                  <a:pt x="299069" y="11019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ublina reči: oválna 5">
            <a:extLst>
              <a:ext uri="{FF2B5EF4-FFF2-40B4-BE49-F238E27FC236}">
                <a16:creationId xmlns:a16="http://schemas.microsoft.com/office/drawing/2014/main" id="{560F6782-CDDD-4C07-52EE-80454A24A74B}"/>
              </a:ext>
            </a:extLst>
          </p:cNvPr>
          <p:cNvSpPr/>
          <p:nvPr/>
        </p:nvSpPr>
        <p:spPr>
          <a:xfrm>
            <a:off x="3963127" y="806354"/>
            <a:ext cx="4647473" cy="1806767"/>
          </a:xfrm>
          <a:prstGeom prst="wedgeEllipseCallout">
            <a:avLst>
              <a:gd name="adj1" fmla="val 57681"/>
              <a:gd name="adj2" fmla="val 77134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Podzemnné stonky mám rastú v bahne stojatých vôd. Listy nám plávajú na hladine. Naše listy poskytujú </a:t>
            </a:r>
            <a:r>
              <a:rPr lang="sk-SK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tieň</a:t>
            </a:r>
            <a: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rybám a  </a:t>
            </a:r>
            <a:r>
              <a:rPr lang="sk-SK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bránia premnoženiu rias.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D2301B40-A2CE-4CE5-0952-097E83C298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35" t="1953" r="37816" b="42417"/>
          <a:stretch/>
        </p:blipFill>
        <p:spPr>
          <a:xfrm>
            <a:off x="4610050" y="2894876"/>
            <a:ext cx="2020528" cy="1953205"/>
          </a:xfrm>
          <a:prstGeom prst="rect">
            <a:avLst/>
          </a:prstGeom>
        </p:spPr>
      </p:pic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5BEC69B4-FEC8-5B77-E976-85F98960C82C}"/>
              </a:ext>
            </a:extLst>
          </p:cNvPr>
          <p:cNvSpPr/>
          <p:nvPr/>
        </p:nvSpPr>
        <p:spPr>
          <a:xfrm>
            <a:off x="123612" y="937091"/>
            <a:ext cx="4208583" cy="1901274"/>
          </a:xfrm>
          <a:prstGeom prst="wedgeEllipseCallout">
            <a:avLst>
              <a:gd name="adj1" fmla="val 93685"/>
              <a:gd name="adj2" fmla="val 7712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Naše semená majú </a:t>
            </a:r>
            <a:r>
              <a:rPr lang="sk-SK" u="sng" dirty="0"/>
              <a:t>háčiky, </a:t>
            </a:r>
            <a:r>
              <a:rPr lang="sk-SK" dirty="0"/>
              <a:t>ktoré sa zachytia na  živočíchov, čím sa </a:t>
            </a:r>
            <a:r>
              <a:rPr lang="sk-SK" u="sng" dirty="0"/>
              <a:t>rozširujem</a:t>
            </a:r>
            <a:r>
              <a:rPr lang="sk-SK" dirty="0"/>
              <a:t> aj na ďalšie miesta. </a:t>
            </a:r>
          </a:p>
        </p:txBody>
      </p:sp>
    </p:spTree>
    <p:extLst>
      <p:ext uri="{BB962C8B-B14F-4D97-AF65-F5344CB8AC3E}">
        <p14:creationId xmlns:p14="http://schemas.microsoft.com/office/powerpoint/2010/main" val="82367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ituácie, keď sa potrebuješ sústrediť na prácu - EMEFKA">
            <a:extLst>
              <a:ext uri="{FF2B5EF4-FFF2-40B4-BE49-F238E27FC236}">
                <a16:creationId xmlns:a16="http://schemas.microsoft.com/office/drawing/2014/main" id="{11B880F5-0277-05D2-F876-E942488846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8" r="-2" b="-2"/>
          <a:stretch/>
        </p:blipFill>
        <p:spPr bwMode="auto">
          <a:xfrm>
            <a:off x="0" y="0"/>
            <a:ext cx="7113748" cy="68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9894296-17D3-95F1-D0CF-497E2C186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6217" y="506776"/>
            <a:ext cx="4505899" cy="58499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b="1" dirty="0">
                <a:solidFill>
                  <a:srgbClr val="FFFFFF"/>
                </a:solidFill>
              </a:rPr>
              <a:t>Ak.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85FA8FB0-6CE3-D0E8-AC2A-81AA7A6D95F4}"/>
              </a:ext>
            </a:extLst>
          </p:cNvPr>
          <p:cNvSpPr txBox="1"/>
          <p:nvPr/>
        </p:nvSpPr>
        <p:spPr>
          <a:xfrm>
            <a:off x="7436386" y="1101687"/>
            <a:ext cx="419742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 si si materiál preštudoval, tak</a:t>
            </a:r>
            <a:r>
              <a:rPr lang="sk-SK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 </a:t>
            </a:r>
            <a:r>
              <a:rPr lang="sk-SK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zapíš kľúčové </a:t>
            </a:r>
            <a:r>
              <a:rPr lang="sk-SK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slová do zošita</a:t>
            </a: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sk-SK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180193-C475-D9CF-A5F2-1F660E8C9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012" y="330505"/>
            <a:ext cx="6676222" cy="478132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400" dirty="0"/>
            </a:br>
            <a:br>
              <a:rPr lang="en-US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br>
              <a:rPr lang="sk-SK" sz="3400" dirty="0"/>
            </a:br>
            <a:r>
              <a:rPr lang="sk-SK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Poď si všetko hravo zopakovať v testovacej časti na vytvorenej webovej stránke.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id="{CAE46FE2-C3D6-AA8F-B463-F78BA103587A}"/>
              </a:ext>
            </a:extLst>
          </p:cNvPr>
          <p:cNvSpPr txBox="1"/>
          <p:nvPr/>
        </p:nvSpPr>
        <p:spPr>
          <a:xfrm>
            <a:off x="1411261" y="3673991"/>
            <a:ext cx="60350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sk-SK" dirty="0"/>
          </a:p>
          <a:p>
            <a:endParaRPr lang="sk-SK" dirty="0"/>
          </a:p>
        </p:txBody>
      </p:sp>
      <p:pic>
        <p:nvPicPr>
          <p:cNvPr id="3" name="Picture 2" descr="Download wordwall images for free">
            <a:extLst>
              <a:ext uri="{FF2B5EF4-FFF2-40B4-BE49-F238E27FC236}">
                <a16:creationId xmlns:a16="http://schemas.microsoft.com/office/drawing/2014/main" id="{2BCFF44F-75C8-BD23-F65F-99D66394D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8" t="6292" r="17837" b="12659"/>
          <a:stretch/>
        </p:blipFill>
        <p:spPr bwMode="auto">
          <a:xfrm>
            <a:off x="7337234" y="3429000"/>
            <a:ext cx="3175976" cy="253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550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4B61F0D-40F6-4A70-9D60-392685A87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Použitý obrazový materiál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898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lokTextu 5">
            <a:extLst>
              <a:ext uri="{FF2B5EF4-FFF2-40B4-BE49-F238E27FC236}">
                <a16:creationId xmlns:a16="http://schemas.microsoft.com/office/drawing/2014/main" id="{33FE1D52-33FB-C575-C07A-F0E09614223E}"/>
              </a:ext>
            </a:extLst>
          </p:cNvPr>
          <p:cNvSpPr txBox="1"/>
          <p:nvPr/>
        </p:nvSpPr>
        <p:spPr>
          <a:xfrm>
            <a:off x="1299990" y="771180"/>
            <a:ext cx="7846764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dirty="0">
                <a:hlinkClick r:id="rId2"/>
              </a:rPr>
              <a:t>https://www.stromo.sk/gallery/products/middle/3692.jpeg</a:t>
            </a:r>
            <a:endParaRPr lang="sk-SK" dirty="0"/>
          </a:p>
          <a:p>
            <a:r>
              <a:rPr lang="sk-SK" dirty="0">
                <a:hlinkClick r:id="rId3"/>
              </a:rPr>
              <a:t>https://mojerastliny.sk/wp-content/uploads/2021/08/IMG_0220-485x400.jpg</a:t>
            </a:r>
            <a:endParaRPr lang="sk-SK" dirty="0"/>
          </a:p>
          <a:p>
            <a:r>
              <a:rPr lang="sk-SK" dirty="0">
                <a:hlinkClick r:id="rId4"/>
              </a:rPr>
              <a:t>https://urobsisam.zoznam.sk/wp-content/uploads/images/ilustracne/image_25378_25_v1.jpeg</a:t>
            </a:r>
            <a:endParaRPr lang="sk-SK" dirty="0"/>
          </a:p>
          <a:p>
            <a:r>
              <a:rPr lang="sk-SK" dirty="0">
                <a:hlinkClick r:id="rId5"/>
              </a:rPr>
              <a:t>https://www.osel.cz/_popisky/123_/s_1235410609.jpg</a:t>
            </a:r>
            <a:endParaRPr lang="sk-SK" dirty="0"/>
          </a:p>
          <a:p>
            <a:r>
              <a:rPr lang="sk-SK" dirty="0">
                <a:hlinkClick r:id="rId6"/>
              </a:rPr>
              <a:t>https://upload.wikimedia.org/wikipedia/commons/thumb/0/03/3x2_millimeters_of_Spirogyra.jpg/640px-3x2_millimeters_of_Spirogyra.jpg</a:t>
            </a:r>
            <a:endParaRPr lang="sk-SK" dirty="0"/>
          </a:p>
          <a:p>
            <a:r>
              <a:rPr lang="sk-SK" dirty="0">
                <a:hlinkClick r:id="rId7"/>
              </a:rPr>
              <a:t>https://www.nahuby.sk/images/fotosutaz/2008/06/04/vladimir_nejeschleba_109995.jpg</a:t>
            </a:r>
            <a:endParaRPr lang="sk-SK" dirty="0"/>
          </a:p>
          <a:p>
            <a:r>
              <a:rPr lang="sk-SK" dirty="0">
                <a:hlinkClick r:id="rId8"/>
              </a:rPr>
              <a:t>https://www.stromo.sk/gallery/products/middle/3696.jpeg</a:t>
            </a:r>
            <a:endParaRPr lang="sk-SK" dirty="0"/>
          </a:p>
          <a:p>
            <a:r>
              <a:rPr lang="sk-SK" dirty="0">
                <a:hlinkClick r:id="rId9"/>
              </a:rPr>
              <a:t>https://www.facebook.com/Mysticshop.sk/photos/a.208839252581151/1863283623803364/</a:t>
            </a:r>
            <a:endParaRPr lang="sk-SK" dirty="0"/>
          </a:p>
          <a:p>
            <a:r>
              <a:rPr lang="sk-SK" dirty="0">
                <a:hlinkClick r:id="rId10"/>
              </a:rPr>
              <a:t>https://emefka.sk/wp-content/uploads/2021/03/79A76CCE-23F4-4CE8-B783-0A7E89A2BCF8-800x800.png?x56090</a:t>
            </a:r>
            <a:endParaRPr lang="sk-SK" dirty="0"/>
          </a:p>
          <a:p>
            <a:r>
              <a:rPr lang="sk-SK" dirty="0">
                <a:hlinkClick r:id="rId11"/>
              </a:rPr>
              <a:t>https://wordwall.net/</a:t>
            </a:r>
            <a:endParaRPr lang="sk-SK" dirty="0"/>
          </a:p>
          <a:p>
            <a:r>
              <a:rPr lang="sk-SK" dirty="0"/>
              <a:t>https://youtu.be/4MlR3dKfXmc</a:t>
            </a:r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90077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Freeform: Shape 3105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08" name="Arc 3107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0" name="Rectangle 3109">
            <a:extLst>
              <a:ext uri="{FF2B5EF4-FFF2-40B4-BE49-F238E27FC236}">
                <a16:creationId xmlns:a16="http://schemas.microsoft.com/office/drawing/2014/main" id="{A8B47028-B927-4237-A6A0-F5D94F8BE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F3E818D-CF17-CDB3-5A99-B81DD27A5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773" y="771398"/>
            <a:ext cx="5196198" cy="47054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sk-SK" sz="4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sk-SK" sz="4700" dirty="0">
                <a:solidFill>
                  <a:srgbClr val="FFFFFF"/>
                </a:solidFill>
              </a:rPr>
            </a:br>
            <a:br>
              <a:rPr lang="sk-SK" sz="4700" dirty="0">
                <a:solidFill>
                  <a:srgbClr val="FFFFFF"/>
                </a:solidFill>
              </a:rPr>
            </a:br>
            <a:br>
              <a:rPr lang="sk-SK" sz="4700" dirty="0">
                <a:solidFill>
                  <a:srgbClr val="FFFFFF"/>
                </a:solidFill>
              </a:rPr>
            </a:br>
            <a:br>
              <a:rPr lang="sk-SK" sz="4700" dirty="0">
                <a:solidFill>
                  <a:srgbClr val="FFFFFF"/>
                </a:solidFill>
              </a:rPr>
            </a:br>
            <a:br>
              <a:rPr lang="sk-SK" sz="4700" dirty="0">
                <a:solidFill>
                  <a:srgbClr val="FFFFFF"/>
                </a:solidFill>
              </a:rPr>
            </a:br>
            <a:br>
              <a:rPr lang="sk-SK" sz="4700" dirty="0">
                <a:solidFill>
                  <a:srgbClr val="FFFFFF"/>
                </a:solidFill>
              </a:rPr>
            </a:br>
            <a:br>
              <a:rPr lang="sk-SK" sz="4700" dirty="0">
                <a:solidFill>
                  <a:srgbClr val="FFFFFF"/>
                </a:solidFill>
              </a:rPr>
            </a:br>
            <a:r>
              <a:rPr lang="sk-SK" sz="4700" u="sng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Mikroorganizmy</a:t>
            </a:r>
            <a:r>
              <a:rPr lang="sk-SK" sz="47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sú </a:t>
            </a:r>
            <a:r>
              <a:rPr lang="sk-SK" sz="4700" u="sng" kern="1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potravou </a:t>
            </a:r>
            <a:r>
              <a:rPr lang="sk-SK" sz="4700" kern="1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 vodné a brehové organizmy. </a:t>
            </a:r>
            <a:r>
              <a:rPr lang="sk-SK" sz="47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Nazývajú </a:t>
            </a:r>
            <a:r>
              <a:rPr lang="sk-SK" sz="4700" u="sng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 </a:t>
            </a:r>
            <a:r>
              <a:rPr lang="sk-SK" sz="4700" u="sng" kern="1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planktón. </a:t>
            </a:r>
            <a:endParaRPr lang="en-US" sz="4700" u="sng" kern="120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112" name="Oval 3111">
            <a:extLst>
              <a:ext uri="{FF2B5EF4-FFF2-40B4-BE49-F238E27FC236}">
                <a16:creationId xmlns:a16="http://schemas.microsoft.com/office/drawing/2014/main" id="{F35BC0E3-6FE4-4491-BA19-C0126066A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4233" y="1222264"/>
            <a:ext cx="385605" cy="385605"/>
          </a:xfrm>
          <a:prstGeom prst="ellipse">
            <a:avLst/>
          </a:prstGeom>
          <a:noFill/>
          <a:ln w="1270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14" name="Freeform: Shape 3113">
            <a:extLst>
              <a:ext uri="{FF2B5EF4-FFF2-40B4-BE49-F238E27FC236}">
                <a16:creationId xmlns:a16="http://schemas.microsoft.com/office/drawing/2014/main" id="{DB11BD18-218F-49C7-BE16-82AEA08B2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5743" y="-4098"/>
            <a:ext cx="2315251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80" name="Picture 8" descr="OSEL.CZ :: - Kolónie zelených rias s rodokmeňom dlhým 200 miliónov rokov">
            <a:extLst>
              <a:ext uri="{FF2B5EF4-FFF2-40B4-BE49-F238E27FC236}">
                <a16:creationId xmlns:a16="http://schemas.microsoft.com/office/drawing/2014/main" id="{09B4DC98-EFE3-2FEA-3DC4-39EFA64C64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6" r="-2" b="8924"/>
          <a:stretch/>
        </p:blipFill>
        <p:spPr bwMode="auto">
          <a:xfrm>
            <a:off x="9406899" y="42762"/>
            <a:ext cx="2379301" cy="1778566"/>
          </a:xfrm>
          <a:custGeom>
            <a:avLst/>
            <a:gdLst/>
            <a:ahLst/>
            <a:cxnLst/>
            <a:rect l="l" t="t" r="r" b="b"/>
            <a:pathLst>
              <a:path w="2379301" h="1704729">
                <a:moveTo>
                  <a:pt x="118544" y="0"/>
                </a:moveTo>
                <a:lnTo>
                  <a:pt x="2260757" y="0"/>
                </a:lnTo>
                <a:lnTo>
                  <a:pt x="2285812" y="52013"/>
                </a:lnTo>
                <a:cubicBezTo>
                  <a:pt x="2346012" y="194340"/>
                  <a:pt x="2379301" y="350822"/>
                  <a:pt x="2379301" y="515079"/>
                </a:cubicBezTo>
                <a:cubicBezTo>
                  <a:pt x="2379301" y="1172105"/>
                  <a:pt x="1846677" y="1704729"/>
                  <a:pt x="1189650" y="1704729"/>
                </a:cubicBezTo>
                <a:cubicBezTo>
                  <a:pt x="532624" y="1704729"/>
                  <a:pt x="0" y="1172105"/>
                  <a:pt x="0" y="515079"/>
                </a:cubicBezTo>
                <a:cubicBezTo>
                  <a:pt x="0" y="350822"/>
                  <a:pt x="33289" y="194340"/>
                  <a:pt x="93489" y="5201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6" name="Freeform: Shape 3115">
            <a:extLst>
              <a:ext uri="{FF2B5EF4-FFF2-40B4-BE49-F238E27FC236}">
                <a16:creationId xmlns:a16="http://schemas.microsoft.com/office/drawing/2014/main" id="{EA996627-3E00-4A50-8640-F4F7D38C5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654677" y="783838"/>
            <a:ext cx="756196" cy="31844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8" name="Picture 6" descr="Nižšie rastliny: 1) Odd.:Červenoočká a) Eugléna zelená (červenoočko) 2)  Odd.: Zelené riasy a) Drobnozrnko b) Žab">
            <a:extLst>
              <a:ext uri="{FF2B5EF4-FFF2-40B4-BE49-F238E27FC236}">
                <a16:creationId xmlns:a16="http://schemas.microsoft.com/office/drawing/2014/main" id="{BB690D64-62FA-6C97-72A4-D0694CE79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9" r="7811" b="-3"/>
          <a:stretch/>
        </p:blipFill>
        <p:spPr bwMode="auto">
          <a:xfrm>
            <a:off x="9170976" y="4826673"/>
            <a:ext cx="3021024" cy="2108444"/>
          </a:xfrm>
          <a:custGeom>
            <a:avLst/>
            <a:gdLst/>
            <a:ahLst/>
            <a:cxnLst/>
            <a:rect l="l" t="t" r="r" b="b"/>
            <a:pathLst>
              <a:path w="3021024" h="2108444">
                <a:moveTo>
                  <a:pt x="1655192" y="0"/>
                </a:moveTo>
                <a:cubicBezTo>
                  <a:pt x="2169394" y="0"/>
                  <a:pt x="2628833" y="234475"/>
                  <a:pt x="2932420" y="602338"/>
                </a:cubicBezTo>
                <a:lnTo>
                  <a:pt x="3021024" y="720827"/>
                </a:lnTo>
                <a:lnTo>
                  <a:pt x="3021024" y="2108444"/>
                </a:lnTo>
                <a:lnTo>
                  <a:pt x="64399" y="2108444"/>
                </a:lnTo>
                <a:lnTo>
                  <a:pt x="33628" y="1988773"/>
                </a:lnTo>
                <a:cubicBezTo>
                  <a:pt x="11579" y="1881024"/>
                  <a:pt x="0" y="1769461"/>
                  <a:pt x="0" y="1655194"/>
                </a:cubicBezTo>
                <a:cubicBezTo>
                  <a:pt x="0" y="741057"/>
                  <a:pt x="741056" y="0"/>
                  <a:pt x="165519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8" name="Freeform: Shape 3117">
            <a:extLst>
              <a:ext uri="{FF2B5EF4-FFF2-40B4-BE49-F238E27FC236}">
                <a16:creationId xmlns:a16="http://schemas.microsoft.com/office/drawing/2014/main" id="{184DB80F-D629-4A24-AE0B-F583086D2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51946">
            <a:off x="6691190" y="5832133"/>
            <a:ext cx="1780023" cy="1237913"/>
          </a:xfrm>
          <a:custGeom>
            <a:avLst/>
            <a:gdLst>
              <a:gd name="connsiteX0" fmla="*/ 1585229 w 1780023"/>
              <a:gd name="connsiteY0" fmla="*/ 764759 h 1237913"/>
              <a:gd name="connsiteX1" fmla="*/ 1623024 w 1780023"/>
              <a:gd name="connsiteY1" fmla="*/ 792810 h 1237913"/>
              <a:gd name="connsiteX2" fmla="*/ 1777614 w 1780023"/>
              <a:gd name="connsiteY2" fmla="*/ 1157141 h 1237913"/>
              <a:gd name="connsiteX3" fmla="*/ 1733799 w 1780023"/>
              <a:gd name="connsiteY3" fmla="*/ 1235532 h 1237913"/>
              <a:gd name="connsiteX4" fmla="*/ 1716464 w 1780023"/>
              <a:gd name="connsiteY4" fmla="*/ 1237722 h 1237913"/>
              <a:gd name="connsiteX5" fmla="*/ 1716464 w 1780023"/>
              <a:gd name="connsiteY5" fmla="*/ 1237913 h 1237913"/>
              <a:gd name="connsiteX6" fmla="*/ 1655409 w 1780023"/>
              <a:gd name="connsiteY6" fmla="*/ 1191717 h 1237913"/>
              <a:gd name="connsiteX7" fmla="*/ 1513200 w 1780023"/>
              <a:gd name="connsiteY7" fmla="*/ 856627 h 1237913"/>
              <a:gd name="connsiteX8" fmla="*/ 1538499 w 1780023"/>
              <a:gd name="connsiteY8" fmla="*/ 770415 h 1237913"/>
              <a:gd name="connsiteX9" fmla="*/ 1585229 w 1780023"/>
              <a:gd name="connsiteY9" fmla="*/ 764759 h 1237913"/>
              <a:gd name="connsiteX10" fmla="*/ 477919 w 1780023"/>
              <a:gd name="connsiteY10" fmla="*/ 21437 h 1237913"/>
              <a:gd name="connsiteX11" fmla="*/ 509236 w 1780023"/>
              <a:gd name="connsiteY11" fmla="*/ 84182 h 1237913"/>
              <a:gd name="connsiteX12" fmla="*/ 445829 w 1780023"/>
              <a:gd name="connsiteY12" fmla="*/ 139871 h 1237913"/>
              <a:gd name="connsiteX13" fmla="*/ 437447 w 1780023"/>
              <a:gd name="connsiteY13" fmla="*/ 139395 h 1237913"/>
              <a:gd name="connsiteX14" fmla="*/ 73211 w 1780023"/>
              <a:gd name="connsiteY14" fmla="*/ 137204 h 1237913"/>
              <a:gd name="connsiteX15" fmla="*/ 749 w 1780023"/>
              <a:gd name="connsiteY15" fmla="*/ 84082 h 1237913"/>
              <a:gd name="connsiteX16" fmla="*/ 53871 w 1780023"/>
              <a:gd name="connsiteY16" fmla="*/ 11621 h 1237913"/>
              <a:gd name="connsiteX17" fmla="*/ 58352 w 1780023"/>
              <a:gd name="connsiteY17" fmla="*/ 11093 h 1237913"/>
              <a:gd name="connsiteX18" fmla="*/ 454020 w 1780023"/>
              <a:gd name="connsiteY18" fmla="*/ 13474 h 1237913"/>
              <a:gd name="connsiteX19" fmla="*/ 477919 w 1780023"/>
              <a:gd name="connsiteY19" fmla="*/ 21437 h 1237913"/>
              <a:gd name="connsiteX20" fmla="*/ 957797 w 1780023"/>
              <a:gd name="connsiteY20" fmla="*/ 167970 h 1237913"/>
              <a:gd name="connsiteX21" fmla="*/ 1286982 w 1780023"/>
              <a:gd name="connsiteY21" fmla="*/ 387616 h 1237913"/>
              <a:gd name="connsiteX22" fmla="*/ 1293725 w 1780023"/>
              <a:gd name="connsiteY22" fmla="*/ 477075 h 1237913"/>
              <a:gd name="connsiteX23" fmla="*/ 1245453 w 1780023"/>
              <a:gd name="connsiteY23" fmla="*/ 499154 h 1237913"/>
              <a:gd name="connsiteX24" fmla="*/ 1245167 w 1780023"/>
              <a:gd name="connsiteY24" fmla="*/ 499154 h 1237913"/>
              <a:gd name="connsiteX25" fmla="*/ 1203638 w 1780023"/>
              <a:gd name="connsiteY25" fmla="*/ 484104 h 1237913"/>
              <a:gd name="connsiteX26" fmla="*/ 900647 w 1780023"/>
              <a:gd name="connsiteY26" fmla="*/ 281508 h 1237913"/>
              <a:gd name="connsiteX27" fmla="*/ 872454 w 1780023"/>
              <a:gd name="connsiteY27" fmla="*/ 196164 h 1237913"/>
              <a:gd name="connsiteX28" fmla="*/ 957797 w 1780023"/>
              <a:gd name="connsiteY28" fmla="*/ 167970 h 123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80023" h="1237913"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20" name="Freeform: Shape 3119">
            <a:extLst>
              <a:ext uri="{FF2B5EF4-FFF2-40B4-BE49-F238E27FC236}">
                <a16:creationId xmlns:a16="http://schemas.microsoft.com/office/drawing/2014/main" id="{5D6DAB5F-1A95-4E9C-9BB9-05A2FECB0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2910" y="6538912"/>
            <a:ext cx="1484156" cy="319088"/>
          </a:xfrm>
          <a:custGeom>
            <a:avLst/>
            <a:gdLst>
              <a:gd name="connsiteX0" fmla="*/ 742077 w 1484156"/>
              <a:gd name="connsiteY0" fmla="*/ 0 h 319088"/>
              <a:gd name="connsiteX1" fmla="*/ 1384409 w 1484156"/>
              <a:gd name="connsiteY1" fmla="*/ 224336 h 319088"/>
              <a:gd name="connsiteX2" fmla="*/ 1484156 w 1484156"/>
              <a:gd name="connsiteY2" fmla="*/ 319088 h 319088"/>
              <a:gd name="connsiteX3" fmla="*/ 0 w 1484156"/>
              <a:gd name="connsiteY3" fmla="*/ 319088 h 319088"/>
              <a:gd name="connsiteX4" fmla="*/ 99747 w 1484156"/>
              <a:gd name="connsiteY4" fmla="*/ 224336 h 319088"/>
              <a:gd name="connsiteX5" fmla="*/ 742077 w 1484156"/>
              <a:gd name="connsiteY5" fmla="*/ 0 h 31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4156" h="319088">
                <a:moveTo>
                  <a:pt x="742077" y="0"/>
                </a:moveTo>
                <a:cubicBezTo>
                  <a:pt x="986072" y="0"/>
                  <a:pt x="1209855" y="84189"/>
                  <a:pt x="1384409" y="224336"/>
                </a:cubicBezTo>
                <a:lnTo>
                  <a:pt x="1484156" y="319088"/>
                </a:lnTo>
                <a:lnTo>
                  <a:pt x="0" y="319088"/>
                </a:lnTo>
                <a:lnTo>
                  <a:pt x="99747" y="224336"/>
                </a:lnTo>
                <a:cubicBezTo>
                  <a:pt x="274301" y="84189"/>
                  <a:pt x="498083" y="0"/>
                  <a:pt x="7420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Bublina reči: oválna 6">
            <a:extLst>
              <a:ext uri="{FF2B5EF4-FFF2-40B4-BE49-F238E27FC236}">
                <a16:creationId xmlns:a16="http://schemas.microsoft.com/office/drawing/2014/main" id="{D829E812-8F23-F05D-151D-24D458C28CCC}"/>
              </a:ext>
            </a:extLst>
          </p:cNvPr>
          <p:cNvSpPr/>
          <p:nvPr/>
        </p:nvSpPr>
        <p:spPr>
          <a:xfrm rot="20688459">
            <a:off x="7140053" y="5024038"/>
            <a:ext cx="2692675" cy="1024788"/>
          </a:xfrm>
          <a:prstGeom prst="wedgeEllipseCallout">
            <a:avLst>
              <a:gd name="adj1" fmla="val 94635"/>
              <a:gd name="adj2" fmla="val 788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 som červenoočko</a:t>
            </a:r>
          </a:p>
        </p:txBody>
      </p:sp>
      <p:sp>
        <p:nvSpPr>
          <p:cNvPr id="9" name="Bublina reči: oválna 8">
            <a:extLst>
              <a:ext uri="{FF2B5EF4-FFF2-40B4-BE49-F238E27FC236}">
                <a16:creationId xmlns:a16="http://schemas.microsoft.com/office/drawing/2014/main" id="{4B56DAC9-0E32-C9CE-6CDA-F5C07D01BE2E}"/>
              </a:ext>
            </a:extLst>
          </p:cNvPr>
          <p:cNvSpPr/>
          <p:nvPr/>
        </p:nvSpPr>
        <p:spPr>
          <a:xfrm>
            <a:off x="5138856" y="10409"/>
            <a:ext cx="3607492" cy="1810919"/>
          </a:xfrm>
          <a:prstGeom prst="wedgeEllipseCallout">
            <a:avLst>
              <a:gd name="adj1" fmla="val 86504"/>
              <a:gd name="adj2" fmla="val 376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 som válač guľavý.</a:t>
            </a:r>
          </a:p>
        </p:txBody>
      </p:sp>
      <p:sp>
        <p:nvSpPr>
          <p:cNvPr id="4" name="Obdĺžnik: zaoblené rohy 3">
            <a:extLst>
              <a:ext uri="{FF2B5EF4-FFF2-40B4-BE49-F238E27FC236}">
                <a16:creationId xmlns:a16="http://schemas.microsoft.com/office/drawing/2014/main" id="{7A0809AE-4289-196A-89E5-6A472CCF6797}"/>
              </a:ext>
            </a:extLst>
          </p:cNvPr>
          <p:cNvSpPr/>
          <p:nvPr/>
        </p:nvSpPr>
        <p:spPr>
          <a:xfrm>
            <a:off x="7877060" y="2897436"/>
            <a:ext cx="3305060" cy="129151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000" dirty="0"/>
              <a:t>Sme riasy. </a:t>
            </a:r>
          </a:p>
        </p:txBody>
      </p:sp>
    </p:spTree>
    <p:extLst>
      <p:ext uri="{BB962C8B-B14F-4D97-AF65-F5344CB8AC3E}">
        <p14:creationId xmlns:p14="http://schemas.microsoft.com/office/powerpoint/2010/main" val="24051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7E36F3B-5EA3-4859-A8E1-7DB2CD0BF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E2635EE6-D269-46B5-8431-4D0F084D4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4"/>
            <a:ext cx="6252552" cy="6858003"/>
          </a:xfrm>
          <a:custGeom>
            <a:avLst/>
            <a:gdLst>
              <a:gd name="connsiteX0" fmla="*/ 2609706 w 6252552"/>
              <a:gd name="connsiteY0" fmla="*/ 0 h 6858003"/>
              <a:gd name="connsiteX1" fmla="*/ 6252552 w 6252552"/>
              <a:gd name="connsiteY1" fmla="*/ 0 h 6858003"/>
              <a:gd name="connsiteX2" fmla="*/ 6252552 w 6252552"/>
              <a:gd name="connsiteY2" fmla="*/ 6858002 h 6858003"/>
              <a:gd name="connsiteX3" fmla="*/ 6228060 w 6252552"/>
              <a:gd name="connsiteY3" fmla="*/ 6858002 h 6858003"/>
              <a:gd name="connsiteX4" fmla="*/ 6228060 w 6252552"/>
              <a:gd name="connsiteY4" fmla="*/ 6858003 h 6858003"/>
              <a:gd name="connsiteX5" fmla="*/ 0 w 6252552"/>
              <a:gd name="connsiteY5" fmla="*/ 6858003 h 6858003"/>
              <a:gd name="connsiteX6" fmla="*/ 0 w 6252552"/>
              <a:gd name="connsiteY6" fmla="*/ 1 h 6858003"/>
              <a:gd name="connsiteX7" fmla="*/ 2609701 w 6252552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552" h="6858003">
                <a:moveTo>
                  <a:pt x="2609706" y="0"/>
                </a:moveTo>
                <a:lnTo>
                  <a:pt x="6252552" y="0"/>
                </a:lnTo>
                <a:lnTo>
                  <a:pt x="6252552" y="6858002"/>
                </a:lnTo>
                <a:lnTo>
                  <a:pt x="6228060" y="6858002"/>
                </a:lnTo>
                <a:lnTo>
                  <a:pt x="6228060" y="6858003"/>
                </a:lnTo>
                <a:lnTo>
                  <a:pt x="0" y="6858003"/>
                </a:lnTo>
                <a:lnTo>
                  <a:pt x="0" y="1"/>
                </a:lnTo>
                <a:lnTo>
                  <a:pt x="26097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13AEE5-21E3-C01A-09E0-B41E1D034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815" y="795509"/>
            <a:ext cx="5271106" cy="2798604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RIASY</a:t>
            </a:r>
          </a:p>
        </p:txBody>
      </p:sp>
      <p:pic>
        <p:nvPicPr>
          <p:cNvPr id="7" name="Obrázok 6" descr="Obrázok, na ktorom je zelenina, uhorka&#10;&#10;Automaticky generovaný popis">
            <a:extLst>
              <a:ext uri="{FF2B5EF4-FFF2-40B4-BE49-F238E27FC236}">
                <a16:creationId xmlns:a16="http://schemas.microsoft.com/office/drawing/2014/main" id="{DFDEF9F3-FEAC-F3E7-7CA2-DB16685D15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24" r="5052" b="-4"/>
          <a:stretch/>
        </p:blipFill>
        <p:spPr>
          <a:xfrm>
            <a:off x="6496428" y="142418"/>
            <a:ext cx="2563209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</p:spPr>
      </p:pic>
      <p:sp>
        <p:nvSpPr>
          <p:cNvPr id="40" name="Oval 39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66883E-A1B6-9B7E-5C40-D547C38D5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815" y="3686187"/>
            <a:ext cx="5271106" cy="2292581"/>
          </a:xfrm>
        </p:spPr>
        <p:txBody>
          <a:bodyPr>
            <a:normAutofit/>
          </a:bodyPr>
          <a:lstStyle/>
          <a:p>
            <a:r>
              <a:rPr lang="sk-SK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Rastieme vo vode a máme </a:t>
            </a:r>
            <a:r>
              <a:rPr lang="sk-SK" u="sng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jednoduchú stavbu tela</a:t>
            </a:r>
            <a:r>
              <a:rPr lang="sk-SK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Obsahujeme zelené farbivo </a:t>
            </a:r>
            <a:r>
              <a:rPr lang="sk-SK" u="sng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chlorofyl</a:t>
            </a:r>
            <a:r>
              <a:rPr lang="sk-SK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prebieha v nás </a:t>
            </a:r>
            <a:r>
              <a:rPr lang="sk-SK" u="sng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fotosyntéza</a:t>
            </a:r>
            <a:r>
              <a:rPr lang="sk-SK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Čo znamená, že </a:t>
            </a:r>
            <a:r>
              <a:rPr lang="sk-SK" u="sng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vyrábame kyslík</a:t>
            </a:r>
            <a:r>
              <a:rPr lang="sk-SK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pic>
        <p:nvPicPr>
          <p:cNvPr id="5" name="Obrázok 4" descr="Obrázok, na ktorom je rastlina, list, papraď&#10;&#10;Automaticky generovaný popis">
            <a:extLst>
              <a:ext uri="{FF2B5EF4-FFF2-40B4-BE49-F238E27FC236}">
                <a16:creationId xmlns:a16="http://schemas.microsoft.com/office/drawing/2014/main" id="{D0B7D879-F3B8-0452-A448-EDA6637132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94" r="17347" b="6"/>
          <a:stretch/>
        </p:blipFill>
        <p:spPr>
          <a:xfrm>
            <a:off x="9343303" y="175469"/>
            <a:ext cx="2563209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</p:spPr>
      </p:pic>
      <p:pic>
        <p:nvPicPr>
          <p:cNvPr id="6" name="Obrázok 5" descr="Obrázok, na ktorom je tanier&#10;&#10;Automaticky generovaný popis">
            <a:extLst>
              <a:ext uri="{FF2B5EF4-FFF2-40B4-BE49-F238E27FC236}">
                <a16:creationId xmlns:a16="http://schemas.microsoft.com/office/drawing/2014/main" id="{D9A87F5F-5C6A-C529-3A77-3F0C5DE3EB7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593" b="2"/>
          <a:stretch/>
        </p:blipFill>
        <p:spPr>
          <a:xfrm>
            <a:off x="9343303" y="3497262"/>
            <a:ext cx="2561387" cy="3146323"/>
          </a:xfrm>
          <a:custGeom>
            <a:avLst/>
            <a:gdLst/>
            <a:ahLst/>
            <a:cxnLst/>
            <a:rect l="l" t="t" r="r" b="b"/>
            <a:pathLst>
              <a:path w="2561387" h="3146323">
                <a:moveTo>
                  <a:pt x="91979" y="0"/>
                </a:moveTo>
                <a:lnTo>
                  <a:pt x="2469408" y="0"/>
                </a:lnTo>
                <a:cubicBezTo>
                  <a:pt x="2520207" y="0"/>
                  <a:pt x="2561387" y="41180"/>
                  <a:pt x="2561387" y="91979"/>
                </a:cubicBezTo>
                <a:lnTo>
                  <a:pt x="2561387" y="3054344"/>
                </a:lnTo>
                <a:cubicBezTo>
                  <a:pt x="2561387" y="3105143"/>
                  <a:pt x="2520207" y="3146323"/>
                  <a:pt x="2469408" y="3146323"/>
                </a:cubicBezTo>
                <a:lnTo>
                  <a:pt x="91979" y="3146323"/>
                </a:lnTo>
                <a:cubicBezTo>
                  <a:pt x="41180" y="3146323"/>
                  <a:pt x="0" y="3105143"/>
                  <a:pt x="0" y="3054344"/>
                </a:cubicBezTo>
                <a:lnTo>
                  <a:pt x="0" y="91979"/>
                </a:lnTo>
                <a:cubicBezTo>
                  <a:pt x="0" y="41180"/>
                  <a:pt x="41180" y="0"/>
                  <a:pt x="91979" y="0"/>
                </a:cubicBezTo>
                <a:close/>
              </a:path>
            </a:pathLst>
          </a:custGeom>
        </p:spPr>
      </p:pic>
      <p:pic>
        <p:nvPicPr>
          <p:cNvPr id="4" name="Obrázok 3" descr="Obrázok, na ktorom je text, list, rastlina&#10;&#10;Automaticky generovaný popis">
            <a:extLst>
              <a:ext uri="{FF2B5EF4-FFF2-40B4-BE49-F238E27FC236}">
                <a16:creationId xmlns:a16="http://schemas.microsoft.com/office/drawing/2014/main" id="{0C6843F1-35BF-EDE0-98EC-566E5F6E3C5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95" r="11005" b="6"/>
          <a:stretch/>
        </p:blipFill>
        <p:spPr>
          <a:xfrm>
            <a:off x="6501341" y="3497261"/>
            <a:ext cx="2561387" cy="3146323"/>
          </a:xfrm>
          <a:custGeom>
            <a:avLst/>
            <a:gdLst/>
            <a:ahLst/>
            <a:cxnLst/>
            <a:rect l="l" t="t" r="r" b="b"/>
            <a:pathLst>
              <a:path w="2561387" h="3146323">
                <a:moveTo>
                  <a:pt x="91979" y="0"/>
                </a:moveTo>
                <a:lnTo>
                  <a:pt x="2469408" y="0"/>
                </a:lnTo>
                <a:cubicBezTo>
                  <a:pt x="2520207" y="0"/>
                  <a:pt x="2561387" y="41180"/>
                  <a:pt x="2561387" y="91979"/>
                </a:cubicBezTo>
                <a:lnTo>
                  <a:pt x="2561387" y="3054344"/>
                </a:lnTo>
                <a:cubicBezTo>
                  <a:pt x="2561387" y="3105143"/>
                  <a:pt x="2520207" y="3146323"/>
                  <a:pt x="2469408" y="3146323"/>
                </a:cubicBezTo>
                <a:lnTo>
                  <a:pt x="91979" y="3146323"/>
                </a:lnTo>
                <a:cubicBezTo>
                  <a:pt x="41180" y="3146323"/>
                  <a:pt x="0" y="3105143"/>
                  <a:pt x="0" y="3054344"/>
                </a:cubicBezTo>
                <a:lnTo>
                  <a:pt x="0" y="91979"/>
                </a:lnTo>
                <a:cubicBezTo>
                  <a:pt x="0" y="41180"/>
                  <a:pt x="41180" y="0"/>
                  <a:pt x="91979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022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2" name="Rectangle 4121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24" name="Freeform: Shape 4123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0" name="Picture 4" descr="Jednobunkové organizmy Diagram | Quizlet">
            <a:extLst>
              <a:ext uri="{FF2B5EF4-FFF2-40B4-BE49-F238E27FC236}">
                <a16:creationId xmlns:a16="http://schemas.microsoft.com/office/drawing/2014/main" id="{F02626B7-F0D3-28AF-19B3-D2CA5E927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1053" y="1352071"/>
            <a:ext cx="4777381" cy="398115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26" name="Arc 4125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F207762-45D4-1D5B-EF73-D3A419F4A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5257800" cy="1325563"/>
          </a:xfrm>
        </p:spPr>
        <p:txBody>
          <a:bodyPr>
            <a:normAutofit/>
          </a:bodyPr>
          <a:lstStyle/>
          <a:p>
            <a: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Jednobunková riasa - Červenoočko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C4923A5-CCDF-D1E1-64DB-D10B38ACD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984443"/>
            <a:ext cx="5257800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sz="2400" dirty="0"/>
          </a:p>
          <a:p>
            <a:pPr marL="0" indent="0" algn="ctr">
              <a:buNone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  jednobunková riasa. </a:t>
            </a:r>
          </a:p>
          <a:p>
            <a:pPr marL="0" indent="0" algn="ctr">
              <a:buNone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Pohybujem sa pomocou </a:t>
            </a:r>
            <a:r>
              <a:rPr lang="sk-SK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bičíka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sk-SK" sz="2400" dirty="0"/>
              <a:t> </a:t>
            </a:r>
          </a:p>
          <a:p>
            <a:endParaRPr lang="sk-SK" sz="2400" dirty="0"/>
          </a:p>
        </p:txBody>
      </p:sp>
      <p:sp>
        <p:nvSpPr>
          <p:cNvPr id="4" name="Bublina reči: oválna 3">
            <a:extLst>
              <a:ext uri="{FF2B5EF4-FFF2-40B4-BE49-F238E27FC236}">
                <a16:creationId xmlns:a16="http://schemas.microsoft.com/office/drawing/2014/main" id="{B6A02F91-A947-8077-BDB5-0F2C7873CE4C}"/>
              </a:ext>
            </a:extLst>
          </p:cNvPr>
          <p:cNvSpPr/>
          <p:nvPr/>
        </p:nvSpPr>
        <p:spPr>
          <a:xfrm>
            <a:off x="3977089" y="3638059"/>
            <a:ext cx="2445745" cy="1198346"/>
          </a:xfrm>
          <a:prstGeom prst="wedgeEllipseCallout">
            <a:avLst>
              <a:gd name="adj1" fmla="val 78571"/>
              <a:gd name="adj2" fmla="val -28948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Toto je môj </a:t>
            </a:r>
            <a:r>
              <a:rPr lang="sk-SK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bičík.</a:t>
            </a:r>
            <a:r>
              <a:rPr lang="sk-SK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0612753B-8FFB-217B-B811-7D1B1F098908}"/>
              </a:ext>
            </a:extLst>
          </p:cNvPr>
          <p:cNvSpPr/>
          <p:nvPr/>
        </p:nvSpPr>
        <p:spPr>
          <a:xfrm>
            <a:off x="8130448" y="4560983"/>
            <a:ext cx="45719" cy="4571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6424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AF07EEF-4CA5-618F-4A73-5B3F364C9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Mnohobunková riasa - Závitnicovka</a:t>
            </a:r>
          </a:p>
        </p:txBody>
      </p:sp>
      <p:pic>
        <p:nvPicPr>
          <p:cNvPr id="5122" name="Picture 2" descr="Rastliny žijúce vo vode">
            <a:extLst>
              <a:ext uri="{FF2B5EF4-FFF2-40B4-BE49-F238E27FC236}">
                <a16:creationId xmlns:a16="http://schemas.microsoft.com/office/drawing/2014/main" id="{71071C94-F5C7-8E06-E575-09878F902D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3" r="9858" b="2"/>
          <a:stretch/>
        </p:blipFill>
        <p:spPr bwMode="auto">
          <a:xfrm>
            <a:off x="6621294" y="1328467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9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31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Bublina reči: oválna 5">
            <a:extLst>
              <a:ext uri="{FF2B5EF4-FFF2-40B4-BE49-F238E27FC236}">
                <a16:creationId xmlns:a16="http://schemas.microsoft.com/office/drawing/2014/main" id="{D9F4A647-2539-B499-31BB-9F141EFF8AD3}"/>
              </a:ext>
            </a:extLst>
          </p:cNvPr>
          <p:cNvSpPr/>
          <p:nvPr/>
        </p:nvSpPr>
        <p:spPr>
          <a:xfrm>
            <a:off x="2093205" y="1883884"/>
            <a:ext cx="3569465" cy="1178805"/>
          </a:xfrm>
          <a:prstGeom prst="wedgeEllipseCallout">
            <a:avLst>
              <a:gd name="adj1" fmla="val 98069"/>
              <a:gd name="adj2" fmla="val 1025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Tvorím </a:t>
            </a:r>
            <a:r>
              <a:rPr lang="sk-SK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vlákna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niekoľko metrov. </a:t>
            </a:r>
          </a:p>
        </p:txBody>
      </p:sp>
    </p:spTree>
    <p:extLst>
      <p:ext uri="{BB962C8B-B14F-4D97-AF65-F5344CB8AC3E}">
        <p14:creationId xmlns:p14="http://schemas.microsoft.com/office/powerpoint/2010/main" val="27278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F168C5F-24D6-99FC-35D6-C4D719694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Mnohobunková riasa  - Žabí vlas</a:t>
            </a:r>
          </a:p>
        </p:txBody>
      </p:sp>
      <p:pic>
        <p:nvPicPr>
          <p:cNvPr id="7170" name="Picture 2" descr="Riasa-Žabí vlas | Čunkšipi čokan">
            <a:extLst>
              <a:ext uri="{FF2B5EF4-FFF2-40B4-BE49-F238E27FC236}">
                <a16:creationId xmlns:a16="http://schemas.microsoft.com/office/drawing/2014/main" id="{4CFE58A3-331C-D3D7-2C71-0C065B0633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" r="31827" b="1"/>
          <a:stretch/>
        </p:blipFill>
        <p:spPr bwMode="auto">
          <a:xfrm>
            <a:off x="6621294" y="1295416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79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ublina reči: oválna 3">
            <a:extLst>
              <a:ext uri="{FF2B5EF4-FFF2-40B4-BE49-F238E27FC236}">
                <a16:creationId xmlns:a16="http://schemas.microsoft.com/office/drawing/2014/main" id="{FE0F89EF-B44F-6876-DB1B-E2CBF70C4FA0}"/>
              </a:ext>
            </a:extLst>
          </p:cNvPr>
          <p:cNvSpPr/>
          <p:nvPr/>
        </p:nvSpPr>
        <p:spPr>
          <a:xfrm>
            <a:off x="2974555" y="1690688"/>
            <a:ext cx="2701552" cy="1738312"/>
          </a:xfrm>
          <a:prstGeom prst="wedgeEllipseCallout">
            <a:avLst>
              <a:gd name="adj1" fmla="val 130588"/>
              <a:gd name="adj2" fmla="val 9799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Tvorím </a:t>
            </a:r>
            <a:r>
              <a:rPr lang="sk-SK" sz="24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rozkonárené vlákna</a:t>
            </a:r>
            <a:r>
              <a:rPr lang="sk-SK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0502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317305-9A24-5400-1B30-1D5C24E6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87502" cy="1325563"/>
          </a:xfrm>
        </p:spPr>
        <p:txBody>
          <a:bodyPr>
            <a:normAutofit/>
          </a:bodyPr>
          <a:lstStyle/>
          <a:p>
            <a: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Kolónia buniek – riasa -  </a:t>
            </a:r>
            <a:r>
              <a:rPr lang="sk-SK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Válač</a:t>
            </a:r>
            <a: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gúľavý</a:t>
            </a:r>
          </a:p>
        </p:txBody>
      </p: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5EBDA251-71C7-E3C7-7B18-C3C563FFA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7502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jednej </a:t>
            </a:r>
            <a:r>
              <a:rPr lang="sk-SK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kolónii </a:t>
            </a:r>
            <a: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žije až </a:t>
            </a:r>
          </a:p>
          <a:p>
            <a:pPr marL="0" indent="0" algn="ctr">
              <a:buNone/>
            </a:pPr>
            <a: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20 000 jednobunkových rias, </a:t>
            </a:r>
          </a:p>
          <a:p>
            <a:pPr marL="0" indent="0" algn="ctr">
              <a:buNone/>
            </a:pPr>
            <a: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ktoré sú pospájané </a:t>
            </a:r>
            <a:r>
              <a:rPr lang="sk-SK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slizom</a:t>
            </a:r>
            <a:r>
              <a:rPr lang="sk-SK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Rastliny žijúce vo vode">
            <a:extLst>
              <a:ext uri="{FF2B5EF4-FFF2-40B4-BE49-F238E27FC236}">
                <a16:creationId xmlns:a16="http://schemas.microsoft.com/office/drawing/2014/main" id="{5A45B96C-6717-C5DA-9C95-CBDE2AC97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4" r="10720" b="2"/>
          <a:stretch/>
        </p:blipFill>
        <p:spPr bwMode="auto">
          <a:xfrm>
            <a:off x="6533159" y="1220002"/>
            <a:ext cx="5570706" cy="5562584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57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ublina reči: oválna 12">
            <a:extLst>
              <a:ext uri="{FF2B5EF4-FFF2-40B4-BE49-F238E27FC236}">
                <a16:creationId xmlns:a16="http://schemas.microsoft.com/office/drawing/2014/main" id="{7E7B17D7-6932-D858-36E2-DFF34C7C9D28}"/>
              </a:ext>
            </a:extLst>
          </p:cNvPr>
          <p:cNvSpPr/>
          <p:nvPr/>
        </p:nvSpPr>
        <p:spPr>
          <a:xfrm>
            <a:off x="8046605" y="1690688"/>
            <a:ext cx="1835526" cy="1548271"/>
          </a:xfrm>
          <a:prstGeom prst="wedgeEllipseCallout">
            <a:avLst>
              <a:gd name="adj1" fmla="val 56742"/>
              <a:gd name="adj2" fmla="val 4542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Sliz nás drží pokope.</a:t>
            </a:r>
          </a:p>
        </p:txBody>
      </p:sp>
    </p:spTree>
    <p:extLst>
      <p:ext uri="{BB962C8B-B14F-4D97-AF65-F5344CB8AC3E}">
        <p14:creationId xmlns:p14="http://schemas.microsoft.com/office/powerpoint/2010/main" val="217958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0" name="Rectangle 8209">
            <a:extLst>
              <a:ext uri="{FF2B5EF4-FFF2-40B4-BE49-F238E27FC236}">
                <a16:creationId xmlns:a16="http://schemas.microsoft.com/office/drawing/2014/main" id="{DD453324-C6A3-43E4-B553-D28495028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12" name="Freeform: Shape 8211">
            <a:extLst>
              <a:ext uri="{FF2B5EF4-FFF2-40B4-BE49-F238E27FC236}">
                <a16:creationId xmlns:a16="http://schemas.microsoft.com/office/drawing/2014/main" id="{E2635EE6-D269-46B5-8431-4D0F084D4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4"/>
            <a:ext cx="6252552" cy="6858003"/>
          </a:xfrm>
          <a:custGeom>
            <a:avLst/>
            <a:gdLst>
              <a:gd name="connsiteX0" fmla="*/ 2609706 w 6252552"/>
              <a:gd name="connsiteY0" fmla="*/ 0 h 6858003"/>
              <a:gd name="connsiteX1" fmla="*/ 6252552 w 6252552"/>
              <a:gd name="connsiteY1" fmla="*/ 0 h 6858003"/>
              <a:gd name="connsiteX2" fmla="*/ 6252552 w 6252552"/>
              <a:gd name="connsiteY2" fmla="*/ 6858002 h 6858003"/>
              <a:gd name="connsiteX3" fmla="*/ 6228060 w 6252552"/>
              <a:gd name="connsiteY3" fmla="*/ 6858002 h 6858003"/>
              <a:gd name="connsiteX4" fmla="*/ 6228060 w 6252552"/>
              <a:gd name="connsiteY4" fmla="*/ 6858003 h 6858003"/>
              <a:gd name="connsiteX5" fmla="*/ 0 w 6252552"/>
              <a:gd name="connsiteY5" fmla="*/ 6858003 h 6858003"/>
              <a:gd name="connsiteX6" fmla="*/ 0 w 6252552"/>
              <a:gd name="connsiteY6" fmla="*/ 1 h 6858003"/>
              <a:gd name="connsiteX7" fmla="*/ 2609701 w 6252552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552" h="6858003">
                <a:moveTo>
                  <a:pt x="2609706" y="0"/>
                </a:moveTo>
                <a:lnTo>
                  <a:pt x="6252552" y="0"/>
                </a:lnTo>
                <a:lnTo>
                  <a:pt x="6252552" y="6858002"/>
                </a:lnTo>
                <a:lnTo>
                  <a:pt x="6228060" y="6858002"/>
                </a:lnTo>
                <a:lnTo>
                  <a:pt x="6228060" y="6858003"/>
                </a:lnTo>
                <a:lnTo>
                  <a:pt x="0" y="6858003"/>
                </a:lnTo>
                <a:lnTo>
                  <a:pt x="0" y="1"/>
                </a:lnTo>
                <a:lnTo>
                  <a:pt x="26097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14" name="Arc 8213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13AEE5-21E3-C01A-09E0-B41E1D034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9361" y="887582"/>
            <a:ext cx="5271106" cy="2798604"/>
          </a:xfrm>
        </p:spPr>
        <p:txBody>
          <a:bodyPr>
            <a:normAutofit/>
          </a:bodyPr>
          <a:lstStyle/>
          <a:p>
            <a:pPr algn="l"/>
            <a:r>
              <a:rPr lang="sk-SK" cap="all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Sinice</a:t>
            </a:r>
          </a:p>
        </p:txBody>
      </p:sp>
      <p:pic>
        <p:nvPicPr>
          <p:cNvPr id="8194" name="Picture 2" descr="Sinice a prvozelené riasy - fotosyntetizujúce baktérie">
            <a:extLst>
              <a:ext uri="{FF2B5EF4-FFF2-40B4-BE49-F238E27FC236}">
                <a16:creationId xmlns:a16="http://schemas.microsoft.com/office/drawing/2014/main" id="{7F795A8B-4522-D1DD-536D-2AA245EB70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22842"/>
          <a:stretch/>
        </p:blipFill>
        <p:spPr bwMode="auto">
          <a:xfrm>
            <a:off x="6509916" y="110391"/>
            <a:ext cx="5431801" cy="3143436"/>
          </a:xfrm>
          <a:custGeom>
            <a:avLst/>
            <a:gdLst/>
            <a:ahLst/>
            <a:cxnLst/>
            <a:rect l="l" t="t" r="r" b="b"/>
            <a:pathLst>
              <a:path w="5096871" h="3143436">
                <a:moveTo>
                  <a:pt x="75600" y="0"/>
                </a:moveTo>
                <a:lnTo>
                  <a:pt x="5021271" y="0"/>
                </a:lnTo>
                <a:cubicBezTo>
                  <a:pt x="5063024" y="0"/>
                  <a:pt x="5096871" y="33847"/>
                  <a:pt x="5096871" y="75600"/>
                </a:cubicBezTo>
                <a:lnTo>
                  <a:pt x="5096871" y="3067836"/>
                </a:lnTo>
                <a:cubicBezTo>
                  <a:pt x="5096871" y="3109589"/>
                  <a:pt x="5063024" y="3143436"/>
                  <a:pt x="5021271" y="3143436"/>
                </a:cubicBezTo>
                <a:lnTo>
                  <a:pt x="75600" y="3143436"/>
                </a:lnTo>
                <a:cubicBezTo>
                  <a:pt x="33847" y="3143436"/>
                  <a:pt x="0" y="3109589"/>
                  <a:pt x="0" y="3067836"/>
                </a:cubicBezTo>
                <a:lnTo>
                  <a:pt x="0" y="75600"/>
                </a:lnTo>
                <a:cubicBezTo>
                  <a:pt x="0" y="33847"/>
                  <a:pt x="33847" y="0"/>
                  <a:pt x="756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6" name="Oval 8215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566883E-A1B6-9B7E-5C40-D547C38D5B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3686187"/>
            <a:ext cx="5271106" cy="2292581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Spolu s baktériami sú </a:t>
            </a:r>
            <a:r>
              <a:rPr lang="sk-SK" u="sng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najstaršími organizmami</a:t>
            </a:r>
            <a:r>
              <a:rPr lang="sk-SK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 Zemi. Ak sa premnožia vytvoria vodný kvet. Pozor v takejto vode sa radšej nekúpajte.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3D8BBB49-B7AF-91F5-5CC3-CDF7D6EA35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" b="21768"/>
          <a:stretch/>
        </p:blipFill>
        <p:spPr>
          <a:xfrm>
            <a:off x="6496428" y="3462327"/>
            <a:ext cx="5431801" cy="3187173"/>
          </a:xfrm>
          <a:custGeom>
            <a:avLst/>
            <a:gdLst/>
            <a:ahLst/>
            <a:cxnLst/>
            <a:rect l="l" t="t" r="r" b="b"/>
            <a:pathLst>
              <a:path w="5096871" h="3187173">
                <a:moveTo>
                  <a:pt x="76652" y="0"/>
                </a:moveTo>
                <a:lnTo>
                  <a:pt x="5020219" y="0"/>
                </a:lnTo>
                <a:cubicBezTo>
                  <a:pt x="5062553" y="0"/>
                  <a:pt x="5096871" y="34318"/>
                  <a:pt x="5096871" y="76652"/>
                </a:cubicBezTo>
                <a:lnTo>
                  <a:pt x="5096871" y="3110521"/>
                </a:lnTo>
                <a:cubicBezTo>
                  <a:pt x="5096871" y="3152855"/>
                  <a:pt x="5062553" y="3187173"/>
                  <a:pt x="5020219" y="3187173"/>
                </a:cubicBezTo>
                <a:lnTo>
                  <a:pt x="76652" y="3187173"/>
                </a:lnTo>
                <a:cubicBezTo>
                  <a:pt x="34318" y="3187173"/>
                  <a:pt x="0" y="3152855"/>
                  <a:pt x="0" y="3110521"/>
                </a:cubicBezTo>
                <a:lnTo>
                  <a:pt x="0" y="76652"/>
                </a:lnTo>
                <a:cubicBezTo>
                  <a:pt x="0" y="34318"/>
                  <a:pt x="34318" y="0"/>
                  <a:pt x="76652" y="0"/>
                </a:cubicBezTo>
                <a:close/>
              </a:path>
            </a:pathLst>
          </a:custGeom>
        </p:spPr>
      </p:pic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98F24246-452F-9299-B4FD-C851B2717A79}"/>
              </a:ext>
            </a:extLst>
          </p:cNvPr>
          <p:cNvSpPr/>
          <p:nvPr/>
        </p:nvSpPr>
        <p:spPr>
          <a:xfrm>
            <a:off x="6496428" y="3594113"/>
            <a:ext cx="2440287" cy="1297376"/>
          </a:xfrm>
          <a:prstGeom prst="wedgeEllipseCallout">
            <a:avLst>
              <a:gd name="adj1" fmla="val 93712"/>
              <a:gd name="adj2" fmla="val 12875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Spôsobujem alergie a kožné ochorenia. </a:t>
            </a:r>
          </a:p>
        </p:txBody>
      </p:sp>
    </p:spTree>
    <p:extLst>
      <p:ext uri="{BB962C8B-B14F-4D97-AF65-F5344CB8AC3E}">
        <p14:creationId xmlns:p14="http://schemas.microsoft.com/office/powerpoint/2010/main" val="38791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7" name="Freeform: Shape 9226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29" name="Arc 9228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9231" name="Rectangle 9230">
            <a:extLst>
              <a:ext uri="{FF2B5EF4-FFF2-40B4-BE49-F238E27FC236}">
                <a16:creationId xmlns:a16="http://schemas.microsoft.com/office/drawing/2014/main" id="{57E36F3B-5EA3-4859-A8E1-7DB2CD0BF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33" name="Freeform: Shape 9232">
            <a:extLst>
              <a:ext uri="{FF2B5EF4-FFF2-40B4-BE49-F238E27FC236}">
                <a16:creationId xmlns:a16="http://schemas.microsoft.com/office/drawing/2014/main" id="{E2635EE6-D269-46B5-8431-4D0F084D4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-4"/>
            <a:ext cx="6252552" cy="6858003"/>
          </a:xfrm>
          <a:custGeom>
            <a:avLst/>
            <a:gdLst>
              <a:gd name="connsiteX0" fmla="*/ 2609706 w 6252552"/>
              <a:gd name="connsiteY0" fmla="*/ 0 h 6858003"/>
              <a:gd name="connsiteX1" fmla="*/ 6252552 w 6252552"/>
              <a:gd name="connsiteY1" fmla="*/ 0 h 6858003"/>
              <a:gd name="connsiteX2" fmla="*/ 6252552 w 6252552"/>
              <a:gd name="connsiteY2" fmla="*/ 6858002 h 6858003"/>
              <a:gd name="connsiteX3" fmla="*/ 6228060 w 6252552"/>
              <a:gd name="connsiteY3" fmla="*/ 6858002 h 6858003"/>
              <a:gd name="connsiteX4" fmla="*/ 6228060 w 6252552"/>
              <a:gd name="connsiteY4" fmla="*/ 6858003 h 6858003"/>
              <a:gd name="connsiteX5" fmla="*/ 0 w 6252552"/>
              <a:gd name="connsiteY5" fmla="*/ 6858003 h 6858003"/>
              <a:gd name="connsiteX6" fmla="*/ 0 w 6252552"/>
              <a:gd name="connsiteY6" fmla="*/ 1 h 6858003"/>
              <a:gd name="connsiteX7" fmla="*/ 2609701 w 6252552"/>
              <a:gd name="connsiteY7" fmla="*/ 1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52552" h="6858003">
                <a:moveTo>
                  <a:pt x="2609706" y="0"/>
                </a:moveTo>
                <a:lnTo>
                  <a:pt x="6252552" y="0"/>
                </a:lnTo>
                <a:lnTo>
                  <a:pt x="6252552" y="6858002"/>
                </a:lnTo>
                <a:lnTo>
                  <a:pt x="6228060" y="6858002"/>
                </a:lnTo>
                <a:lnTo>
                  <a:pt x="6228060" y="6858003"/>
                </a:lnTo>
                <a:lnTo>
                  <a:pt x="0" y="6858003"/>
                </a:lnTo>
                <a:lnTo>
                  <a:pt x="0" y="1"/>
                </a:lnTo>
                <a:lnTo>
                  <a:pt x="260970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35" name="Arc 9234">
            <a:extLst>
              <a:ext uri="{FF2B5EF4-FFF2-40B4-BE49-F238E27FC236}">
                <a16:creationId xmlns:a16="http://schemas.microsoft.com/office/drawing/2014/main" id="{18E928D9-3091-4385-B979-265D55AD0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03011">
            <a:off x="2974408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375810-3C66-1593-5A3D-2D4613E6C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5271106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Vodné rastliny</a:t>
            </a:r>
          </a:p>
        </p:txBody>
      </p:sp>
      <p:pic>
        <p:nvPicPr>
          <p:cNvPr id="9222" name="Picture 6" descr="Nahuby.sk - Fotografia - leknica žltá - stulík žlutý Nuphar lutea (L.) Sm.">
            <a:extLst>
              <a:ext uri="{FF2B5EF4-FFF2-40B4-BE49-F238E27FC236}">
                <a16:creationId xmlns:a16="http://schemas.microsoft.com/office/drawing/2014/main" id="{7ADAE726-D001-4C22-32F3-D968AC9C3B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2" r="17000" b="2"/>
          <a:stretch/>
        </p:blipFill>
        <p:spPr bwMode="auto">
          <a:xfrm>
            <a:off x="6496428" y="103474"/>
            <a:ext cx="2563209" cy="3146323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7" name="Oval 9236">
            <a:extLst>
              <a:ext uri="{FF2B5EF4-FFF2-40B4-BE49-F238E27FC236}">
                <a16:creationId xmlns:a16="http://schemas.microsoft.com/office/drawing/2014/main" id="{7D602432-D774-4CF5-94E8-7D52D0105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1186" y="5486807"/>
            <a:ext cx="491961" cy="49196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Lemna minor - Žaburinka menšia">
            <a:extLst>
              <a:ext uri="{FF2B5EF4-FFF2-40B4-BE49-F238E27FC236}">
                <a16:creationId xmlns:a16="http://schemas.microsoft.com/office/drawing/2014/main" id="{0BA9898B-BA0D-B928-C311-4EC1BFF855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7" t="6866" r="31389" b="-1"/>
          <a:stretch/>
        </p:blipFill>
        <p:spPr bwMode="auto">
          <a:xfrm>
            <a:off x="9548075" y="333106"/>
            <a:ext cx="2000458" cy="2930309"/>
          </a:xfrm>
          <a:custGeom>
            <a:avLst/>
            <a:gdLst/>
            <a:ahLst/>
            <a:cxnLst/>
            <a:rect l="l" t="t" r="r" b="b"/>
            <a:pathLst>
              <a:path w="3146323" h="3146323">
                <a:moveTo>
                  <a:pt x="91778" y="0"/>
                </a:moveTo>
                <a:lnTo>
                  <a:pt x="3054545" y="0"/>
                </a:lnTo>
                <a:cubicBezTo>
                  <a:pt x="3105233" y="0"/>
                  <a:pt x="3146323" y="41090"/>
                  <a:pt x="3146323" y="91778"/>
                </a:cubicBezTo>
                <a:lnTo>
                  <a:pt x="3146323" y="3054545"/>
                </a:lnTo>
                <a:cubicBezTo>
                  <a:pt x="3146323" y="3105233"/>
                  <a:pt x="3105233" y="3146323"/>
                  <a:pt x="3054545" y="3146323"/>
                </a:cubicBezTo>
                <a:lnTo>
                  <a:pt x="91778" y="3146323"/>
                </a:lnTo>
                <a:cubicBezTo>
                  <a:pt x="41090" y="3146323"/>
                  <a:pt x="0" y="3105233"/>
                  <a:pt x="0" y="3054545"/>
                </a:cubicBezTo>
                <a:lnTo>
                  <a:pt x="0" y="91778"/>
                </a:lnTo>
                <a:cubicBezTo>
                  <a:pt x="0" y="41090"/>
                  <a:pt x="41090" y="0"/>
                  <a:pt x="9177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LEKNO BIELE.... - Rady do záhrady - prof. Ivan Hričovský | Facebook">
            <a:extLst>
              <a:ext uri="{FF2B5EF4-FFF2-40B4-BE49-F238E27FC236}">
                <a16:creationId xmlns:a16="http://schemas.microsoft.com/office/drawing/2014/main" id="{BD060E2D-C06F-C335-93ED-B29C22410D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" b="11059"/>
          <a:stretch/>
        </p:blipFill>
        <p:spPr bwMode="auto">
          <a:xfrm>
            <a:off x="6496428" y="3554675"/>
            <a:ext cx="5431801" cy="3187173"/>
          </a:xfrm>
          <a:custGeom>
            <a:avLst/>
            <a:gdLst/>
            <a:ahLst/>
            <a:cxnLst/>
            <a:rect l="l" t="t" r="r" b="b"/>
            <a:pathLst>
              <a:path w="5096871" h="3187173">
                <a:moveTo>
                  <a:pt x="76652" y="0"/>
                </a:moveTo>
                <a:lnTo>
                  <a:pt x="5020219" y="0"/>
                </a:lnTo>
                <a:cubicBezTo>
                  <a:pt x="5062553" y="0"/>
                  <a:pt x="5096871" y="34318"/>
                  <a:pt x="5096871" y="76652"/>
                </a:cubicBezTo>
                <a:lnTo>
                  <a:pt x="5096871" y="3110521"/>
                </a:lnTo>
                <a:cubicBezTo>
                  <a:pt x="5096871" y="3152855"/>
                  <a:pt x="5062553" y="3187173"/>
                  <a:pt x="5020219" y="3187173"/>
                </a:cubicBezTo>
                <a:lnTo>
                  <a:pt x="76652" y="3187173"/>
                </a:lnTo>
                <a:cubicBezTo>
                  <a:pt x="34318" y="3187173"/>
                  <a:pt x="0" y="3152855"/>
                  <a:pt x="0" y="3110521"/>
                </a:cubicBezTo>
                <a:lnTo>
                  <a:pt x="0" y="76652"/>
                </a:lnTo>
                <a:cubicBezTo>
                  <a:pt x="0" y="34318"/>
                  <a:pt x="34318" y="0"/>
                  <a:pt x="7665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blina reči: oválna 4">
            <a:extLst>
              <a:ext uri="{FF2B5EF4-FFF2-40B4-BE49-F238E27FC236}">
                <a16:creationId xmlns:a16="http://schemas.microsoft.com/office/drawing/2014/main" id="{98126F87-D361-C1EC-506A-618AF6908FA3}"/>
              </a:ext>
            </a:extLst>
          </p:cNvPr>
          <p:cNvSpPr/>
          <p:nvPr/>
        </p:nvSpPr>
        <p:spPr>
          <a:xfrm>
            <a:off x="6841475" y="97153"/>
            <a:ext cx="2216340" cy="698356"/>
          </a:xfrm>
          <a:prstGeom prst="wedgeEllipseCallout">
            <a:avLst>
              <a:gd name="adj1" fmla="val 23181"/>
              <a:gd name="adj2" fmla="val 10629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Som leknica žltá.</a:t>
            </a:r>
          </a:p>
        </p:txBody>
      </p:sp>
      <p:sp>
        <p:nvSpPr>
          <p:cNvPr id="6" name="Bublina reči: oválna 5">
            <a:extLst>
              <a:ext uri="{FF2B5EF4-FFF2-40B4-BE49-F238E27FC236}">
                <a16:creationId xmlns:a16="http://schemas.microsoft.com/office/drawing/2014/main" id="{6946B377-56B9-0037-047F-F4B970456989}"/>
              </a:ext>
            </a:extLst>
          </p:cNvPr>
          <p:cNvSpPr/>
          <p:nvPr/>
        </p:nvSpPr>
        <p:spPr>
          <a:xfrm>
            <a:off x="9383543" y="477998"/>
            <a:ext cx="2073999" cy="910127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j</a:t>
            </a:r>
            <a:r>
              <a:rPr lang="sk-SK" dirty="0">
                <a:solidFill>
                  <a:schemeClr val="tx1"/>
                </a:solidFill>
              </a:rPr>
              <a:t>Ja som žaburinka menšia. </a:t>
            </a:r>
            <a:endParaRPr lang="sk-SK" dirty="0"/>
          </a:p>
        </p:txBody>
      </p:sp>
      <p:sp>
        <p:nvSpPr>
          <p:cNvPr id="7" name="Bublina reči: oválna 6">
            <a:extLst>
              <a:ext uri="{FF2B5EF4-FFF2-40B4-BE49-F238E27FC236}">
                <a16:creationId xmlns:a16="http://schemas.microsoft.com/office/drawing/2014/main" id="{028E3FF5-6B30-015A-EE58-06818D33D2F6}"/>
              </a:ext>
            </a:extLst>
          </p:cNvPr>
          <p:cNvSpPr/>
          <p:nvPr/>
        </p:nvSpPr>
        <p:spPr>
          <a:xfrm>
            <a:off x="7105880" y="3679633"/>
            <a:ext cx="2442195" cy="1057619"/>
          </a:xfrm>
          <a:prstGeom prst="wedgeEllipseCallout">
            <a:avLst>
              <a:gd name="adj1" fmla="val 26650"/>
              <a:gd name="adj2" fmla="val 625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Mňa asi poznáte . Som lekno biele. </a:t>
            </a:r>
          </a:p>
        </p:txBody>
      </p:sp>
    </p:spTree>
    <p:extLst>
      <p:ext uri="{BB962C8B-B14F-4D97-AF65-F5344CB8AC3E}">
        <p14:creationId xmlns:p14="http://schemas.microsoft.com/office/powerpoint/2010/main" val="308333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Shapes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3F3F0"/>
      </a:lt2>
      <a:accent1>
        <a:srgbClr val="453BE9"/>
      </a:accent1>
      <a:accent2>
        <a:srgbClr val="175BD5"/>
      </a:accent2>
      <a:accent3>
        <a:srgbClr val="27BAE4"/>
      </a:accent3>
      <a:accent4>
        <a:srgbClr val="15C2A1"/>
      </a:accent4>
      <a:accent5>
        <a:srgbClr val="23C562"/>
      </a:accent5>
      <a:accent6>
        <a:srgbClr val="1AC816"/>
      </a:accent6>
      <a:hlink>
        <a:srgbClr val="349E6F"/>
      </a:hlink>
      <a:folHlink>
        <a:srgbClr val="7F7F7F"/>
      </a:folHlink>
    </a:clrScheme>
    <a:fontScheme name="Festival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496</Words>
  <Application>Microsoft Office PowerPoint</Application>
  <PresentationFormat>Širokouhlá</PresentationFormat>
  <Paragraphs>56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1" baseType="lpstr">
      <vt:lpstr>Aharoni</vt:lpstr>
      <vt:lpstr>Arial</vt:lpstr>
      <vt:lpstr>Avenir Next LT Pro</vt:lpstr>
      <vt:lpstr>Calibri</vt:lpstr>
      <vt:lpstr>Tahoma</vt:lpstr>
      <vt:lpstr>ShapesVTI</vt:lpstr>
      <vt:lpstr>Vodné rastliny </vt:lpstr>
      <vt:lpstr>        Mikroorganizmy sú potravou pre vodné a brehové organizmy. Nazývajú sa planktón. </vt:lpstr>
      <vt:lpstr>RIASY</vt:lpstr>
      <vt:lpstr>Jednobunková riasa - Červenoočko</vt:lpstr>
      <vt:lpstr>Mnohobunková riasa - Závitnicovka</vt:lpstr>
      <vt:lpstr>Mnohobunková riasa  - Žabí vlas</vt:lpstr>
      <vt:lpstr>Kolónia buniek – riasa -  Válač gúľavý</vt:lpstr>
      <vt:lpstr>Sinice</vt:lpstr>
      <vt:lpstr>Vodné rastliny</vt:lpstr>
      <vt:lpstr>Žaburinka menšia</vt:lpstr>
      <vt:lpstr> Lekno biele Leknica žltá</vt:lpstr>
      <vt:lpstr>Ak.</vt:lpstr>
      <vt:lpstr>         Poď si všetko hravo zopakovať v testovacej časti na vytvorenej webovej stránke.  </vt:lpstr>
      <vt:lpstr>Použitý obrazový materiál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Vodné rastliny</dc:title>
  <dc:creator>Mária Rečičárová</dc:creator>
  <cp:lastModifiedBy>Mária Rečičárová</cp:lastModifiedBy>
  <cp:revision>13</cp:revision>
  <dcterms:created xsi:type="dcterms:W3CDTF">2022-09-24T18:20:39Z</dcterms:created>
  <dcterms:modified xsi:type="dcterms:W3CDTF">2023-06-12T16:16:33Z</dcterms:modified>
</cp:coreProperties>
</file>