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0" r:id="rId3"/>
    <p:sldId id="281" r:id="rId4"/>
    <p:sldId id="285" r:id="rId5"/>
    <p:sldId id="282" r:id="rId6"/>
    <p:sldId id="283" r:id="rId7"/>
    <p:sldId id="260" r:id="rId8"/>
    <p:sldId id="284" r:id="rId9"/>
    <p:sldId id="286" r:id="rId10"/>
    <p:sldId id="288" r:id="rId11"/>
    <p:sldId id="289" r:id="rId12"/>
    <p:sldId id="290" r:id="rId13"/>
    <p:sldId id="291" r:id="rId14"/>
    <p:sldId id="274" r:id="rId15"/>
    <p:sldId id="279" r:id="rId16"/>
    <p:sldId id="257" r:id="rId17"/>
    <p:sldId id="258" r:id="rId18"/>
    <p:sldId id="287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3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2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28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42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5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2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6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67" r:id="rId5"/>
    <p:sldLayoutId id="2147483672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razuvzdornepalmy.sk/wp-content/uploads/2018/12/jel%C5%A1a.jpg" TargetMode="External"/><Relationship Id="rId3" Type="http://schemas.openxmlformats.org/officeDocument/2006/relationships/hyperlink" Target="https://www.vitarian.sk/assets/images/clanky/vyziva/2015/vrba-liek-proti-bolesti/xl__vrba-liek-proti-bolesti.jpg" TargetMode="External"/><Relationship Id="rId7" Type="http://schemas.openxmlformats.org/officeDocument/2006/relationships/hyperlink" Target="https://upload.wikimedia.org/wikipedia/commons/thumb/1/16/Alnus_glutinosa_.jpg/1200px-Alnus_glutinosa_.jpg" TargetMode="External"/><Relationship Id="rId12" Type="http://schemas.openxmlformats.org/officeDocument/2006/relationships/hyperlink" Target="https://img.crocdn.co.uk/images/products2/pl/20/00/04/57/pl2000045742.jpg?width=940&amp;height=940" TargetMode="External"/><Relationship Id="rId2" Type="http://schemas.openxmlformats.org/officeDocument/2006/relationships/hyperlink" Target="https://www.stromo.sk/gallery/products/middle/356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ahrada-sk.com/images_forum/gallery/10667/9485-p1150168.jpg" TargetMode="External"/><Relationship Id="rId11" Type="http://schemas.openxmlformats.org/officeDocument/2006/relationships/hyperlink" Target="https://www.nahuby.sk/images/fotosutaz/2011/05/19/iveta_vasickova_266532.jpg" TargetMode="External"/><Relationship Id="rId5" Type="http://schemas.openxmlformats.org/officeDocument/2006/relationships/hyperlink" Target="https://www.zahrada-sk.com/images_forum/gallery/13998/9485-caltha-palustris-p4216818.jpg" TargetMode="External"/><Relationship Id="rId10" Type="http://schemas.openxmlformats.org/officeDocument/2006/relationships/hyperlink" Target="https://upload.wikimedia.org/wikipedia/commons/thumb/a/a2/Remiz_pendulinus_%28Marek_Szczepanek%29_zoom.jpg/250px-Remiz_pendulinus_%28Marek_Szczepanek%29_zoom.jpg" TargetMode="External"/><Relationship Id="rId4" Type="http://schemas.openxmlformats.org/officeDocument/2006/relationships/hyperlink" Target="https://www.ludoveliecitelstvo.sk/img/lrg/422.jpg" TargetMode="External"/><Relationship Id="rId9" Type="http://schemas.openxmlformats.org/officeDocument/2006/relationships/hyperlink" Target="https://www.glas-koncila.hr/wp-content/uploads/2022/03/00525899wvrba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jerastliny.sk/wp-content/uploads/2022/08/IMG_4997-scaled.jpg" TargetMode="External"/><Relationship Id="rId2" Type="http://schemas.openxmlformats.org/officeDocument/2006/relationships/hyperlink" Target="https://snaturou2000.sk/uploads/2009/05/plant/kosatec-dvojfarebny/Iris_variegata_obr-382x60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mefka.sk/wp-content/uploads/2021/03/79A76CCE-23F4-4CE8-B783-0A7E89A2BCF8-800x800.png?x560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Freeform: Shape 114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0" name="Arc 114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52" name="Rectangle 1151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4" name="Freeform: Shape 1153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6" name="Arc 115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FE5F1A-6F9F-F95A-7C2B-9DB8ABA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15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Brehové</a:t>
            </a:r>
            <a:r>
              <a:rPr lang="en-US" sz="60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rastliny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DA0C0E8-A2F1-C2A1-EF67-683C01314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3" b="14975"/>
          <a:stretch/>
        </p:blipFill>
        <p:spPr>
          <a:xfrm>
            <a:off x="6496428" y="175469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sp>
        <p:nvSpPr>
          <p:cNvPr id="1158" name="Oval 115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Vŕba - Liek proti bolesti | Vitarian.sk">
            <a:extLst>
              <a:ext uri="{FF2B5EF4-FFF2-40B4-BE49-F238E27FC236}">
                <a16:creationId xmlns:a16="http://schemas.microsoft.com/office/drawing/2014/main" id="{3BC2182D-B20D-1E98-6323-5041ACB20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r="33264"/>
          <a:stretch/>
        </p:blipFill>
        <p:spPr bwMode="auto">
          <a:xfrm>
            <a:off x="9343303" y="175469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2F97408A-FBDB-B3E5-CA0B-7CD5DA3CA8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8897"/>
          <a:stretch/>
        </p:blipFill>
        <p:spPr>
          <a:xfrm>
            <a:off x="9343303" y="3497262"/>
            <a:ext cx="2561387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AC5A37E-CBF6-8CDE-10E4-D2ABC99BB6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4" r="12979" b="2"/>
          <a:stretch/>
        </p:blipFill>
        <p:spPr>
          <a:xfrm>
            <a:off x="6501341" y="3497261"/>
            <a:ext cx="2561387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46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reeform: Shape 717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Arc 717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FA6558-9089-C9DF-95F9-6621729E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Nezábudka močiarna</a:t>
            </a:r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7" name="Freeform: Shape 718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9" name="Freeform: Shape 718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Myosotis palustris | SlovenskeTrvalky.sk">
            <a:extLst>
              <a:ext uri="{FF2B5EF4-FFF2-40B4-BE49-F238E27FC236}">
                <a16:creationId xmlns:a16="http://schemas.microsoft.com/office/drawing/2014/main" id="{188F3566-8533-3B4D-20EE-CE551D5DE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65669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Freeform: Shape 719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D453324-C6A3-43E4-B553-D2849502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13AEE5-21E3-C01A-09E0-B41E1D03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5271106" cy="2798604"/>
          </a:xfrm>
        </p:spPr>
        <p:txBody>
          <a:bodyPr>
            <a:normAutofit/>
          </a:bodyPr>
          <a:lstStyle/>
          <a:p>
            <a:pPr algn="l"/>
            <a:r>
              <a:rPr lang="sk-SK" cap="all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Trávy na brehoch riek</a:t>
            </a:r>
          </a:p>
        </p:txBody>
      </p:sp>
      <p:pic>
        <p:nvPicPr>
          <p:cNvPr id="3" name="Picture 2" descr="Pálka širokolistá - Moje Rastliny">
            <a:extLst>
              <a:ext uri="{FF2B5EF4-FFF2-40B4-BE49-F238E27FC236}">
                <a16:creationId xmlns:a16="http://schemas.microsoft.com/office/drawing/2014/main" id="{E7CAB5FA-C1D5-D4C2-1055-A3ADF7F6B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2842"/>
          <a:stretch/>
        </p:blipFill>
        <p:spPr bwMode="auto">
          <a:xfrm>
            <a:off x="6509916" y="143441"/>
            <a:ext cx="5431801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rsť obyčajná (Phragmites australis) foto: thinkstock.com | Urob si sám">
            <a:extLst>
              <a:ext uri="{FF2B5EF4-FFF2-40B4-BE49-F238E27FC236}">
                <a16:creationId xmlns:a16="http://schemas.microsoft.com/office/drawing/2014/main" id="{BA2D8664-9EDE-F095-AD98-1FA911BC8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6" r="1" b="18828"/>
          <a:stretch/>
        </p:blipFill>
        <p:spPr bwMode="auto">
          <a:xfrm>
            <a:off x="6496428" y="3502644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7CC5D892-BFBA-2C1B-2A7D-00FB83812BB3}"/>
              </a:ext>
            </a:extLst>
          </p:cNvPr>
          <p:cNvSpPr/>
          <p:nvPr/>
        </p:nvSpPr>
        <p:spPr>
          <a:xfrm>
            <a:off x="7211029" y="2083443"/>
            <a:ext cx="3449256" cy="2083443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dutú stonku.</a:t>
            </a:r>
          </a:p>
        </p:txBody>
      </p:sp>
    </p:spTree>
    <p:extLst>
      <p:ext uri="{BB962C8B-B14F-4D97-AF65-F5344CB8AC3E}">
        <p14:creationId xmlns:p14="http://schemas.microsoft.com/office/powerpoint/2010/main" val="4307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Freeform: Shape 819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1" name="Arc 820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7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01507D-A032-0A00-3730-A4C770A2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Pálka širokolistá</a:t>
            </a:r>
          </a:p>
        </p:txBody>
      </p:sp>
      <p:pic>
        <p:nvPicPr>
          <p:cNvPr id="8194" name="Picture 2" descr="Pálka širokolistá - Moje Rastliny">
            <a:extLst>
              <a:ext uri="{FF2B5EF4-FFF2-40B4-BE49-F238E27FC236}">
                <a16:creationId xmlns:a16="http://schemas.microsoft.com/office/drawing/2014/main" id="{436BFC87-B597-EBBB-975B-B443EC6CD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r="15329"/>
          <a:stretch/>
        </p:blipFill>
        <p:spPr bwMode="auto">
          <a:xfrm>
            <a:off x="5645633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1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4988770C-BD3A-7D35-25F3-3C802D55A0B8}"/>
              </a:ext>
            </a:extLst>
          </p:cNvPr>
          <p:cNvSpPr/>
          <p:nvPr/>
        </p:nvSpPr>
        <p:spPr>
          <a:xfrm>
            <a:off x="7890356" y="3523605"/>
            <a:ext cx="3745935" cy="1885677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Dorastám do výšky až 2 m. </a:t>
            </a:r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5C7FB424-7F1D-FAFC-EB05-8DF4E47E9FD2}"/>
              </a:ext>
            </a:extLst>
          </p:cNvPr>
          <p:cNvSpPr/>
          <p:nvPr/>
        </p:nvSpPr>
        <p:spPr>
          <a:xfrm>
            <a:off x="3569465" y="110170"/>
            <a:ext cx="3635566" cy="1652530"/>
          </a:xfrm>
          <a:prstGeom prst="wedgeEllipseCallout">
            <a:avLst>
              <a:gd name="adj1" fmla="val 60938"/>
              <a:gd name="adj2" fmla="val 8329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Kvety majú po dozretí množstvo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semien s páperím.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9854D93-10CF-F249-5C86-B602981C4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84" y="2131454"/>
            <a:ext cx="2578492" cy="34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Arc 1036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 descr="Obrázok, na ktorom je rastlina, vonkajšie, strom, trávnik&#10;&#10;Automaticky generovaný popis">
            <a:extLst>
              <a:ext uri="{FF2B5EF4-FFF2-40B4-BE49-F238E27FC236}">
                <a16:creationId xmlns:a16="http://schemas.microsoft.com/office/drawing/2014/main" id="{DC00ECA3-8546-EF9C-6A33-5C26B8F1D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78" r="-2" b="25653"/>
          <a:stretch/>
        </p:blipFill>
        <p:spPr>
          <a:xfrm>
            <a:off x="4252394" y="2643703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3681FD-F660-EFE0-56C3-39FFBB49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754840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Trsť obyčajná</a:t>
            </a:r>
          </a:p>
        </p:txBody>
      </p:sp>
      <p:pic>
        <p:nvPicPr>
          <p:cNvPr id="1026" name="Picture 2" descr="Trsť obyčajná (Phragmites australis) foto: thinkstock.com | Urob si sám">
            <a:extLst>
              <a:ext uri="{FF2B5EF4-FFF2-40B4-BE49-F238E27FC236}">
                <a16:creationId xmlns:a16="http://schemas.microsoft.com/office/drawing/2014/main" id="{2993D46D-0D87-B023-60E7-054D53F4D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r="3" b="2590"/>
          <a:stretch/>
        </p:blipFill>
        <p:spPr bwMode="auto">
          <a:xfrm>
            <a:off x="8610600" y="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11D58F36-77CB-41EE-328A-FB13BEC1C22A}"/>
              </a:ext>
            </a:extLst>
          </p:cNvPr>
          <p:cNvSpPr/>
          <p:nvPr/>
        </p:nvSpPr>
        <p:spPr>
          <a:xfrm>
            <a:off x="4527933" y="220337"/>
            <a:ext cx="3888955" cy="1489401"/>
          </a:xfrm>
          <a:prstGeom prst="wedgeEllipseCallout">
            <a:avLst>
              <a:gd name="adj1" fmla="val 65559"/>
              <a:gd name="adj2" fmla="val 10977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Ja som vyššia než pálka. Ja môžem merať aj 4 m.</a:t>
            </a:r>
          </a:p>
        </p:txBody>
      </p:sp>
    </p:spTree>
    <p:extLst>
      <p:ext uri="{BB962C8B-B14F-4D97-AF65-F5344CB8AC3E}">
        <p14:creationId xmlns:p14="http://schemas.microsoft.com/office/powerpoint/2010/main" val="41098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tuácie, keď sa potrebuješ sústrediť na prácu - EMEFKA">
            <a:extLst>
              <a:ext uri="{FF2B5EF4-FFF2-40B4-BE49-F238E27FC236}">
                <a16:creationId xmlns:a16="http://schemas.microsoft.com/office/drawing/2014/main" id="{11B880F5-0277-05D2-F876-E942488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-2" b="-2"/>
          <a:stretch/>
        </p:blipFill>
        <p:spPr bwMode="auto">
          <a:xfrm>
            <a:off x="0" y="0"/>
            <a:ext cx="7113748" cy="68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94296-17D3-95F1-D0CF-497E2C1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17" y="506776"/>
            <a:ext cx="4505899" cy="5849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5FA8FB0-6CE3-D0E8-AC2A-81AA7A6D95F4}"/>
              </a:ext>
            </a:extLst>
          </p:cNvPr>
          <p:cNvSpPr txBox="1"/>
          <p:nvPr/>
        </p:nvSpPr>
        <p:spPr>
          <a:xfrm>
            <a:off x="7436386" y="1101687"/>
            <a:ext cx="41974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si si materiál preštudoval, tak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</a:t>
            </a:r>
            <a:r>
              <a:rPr lang="sk-SK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zapíš kľúčové 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slová do zošita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30505"/>
            <a:ext cx="6676222" cy="4781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 </a:t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925830" y="3244334"/>
            <a:ext cx="603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3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6810537" y="3890665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B61F0D-40F6-4A70-9D60-392685A8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Použitý obrazový materiál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9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33FE1D52-33FB-C575-C07A-F0E09614223E}"/>
              </a:ext>
            </a:extLst>
          </p:cNvPr>
          <p:cNvSpPr txBox="1"/>
          <p:nvPr/>
        </p:nvSpPr>
        <p:spPr>
          <a:xfrm>
            <a:off x="903382" y="705079"/>
            <a:ext cx="7846764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https://www.stromo.sk/gallery/products/middle/3561.jpg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https://www.vitarian.sk/assets/images/clanky/vyziva/2015/vrba-liek-proti-bolesti/xl__vrba-liek-proti-bolesti.jpg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https://www.ludoveliecitelstvo.sk/img/lrg/422.jpg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https://www.zahrada-sk.com/images_forum/gallery/13998/9485-caltha-palustris-p4216818.jpg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https://www.zahrada-sk.com/images_forum/gallery/10667/9485-p1150168.jpg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https://upload.wikimedia.org/wikipedia/commons/thumb/1/16/Alnus_glutinosa_.jpg/1200px-Alnus_glutinosa_.jpg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https://mrazuvzdornepalmy.sk/wp-content/uploads/2018/12/jel%C5%A1a.jpg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https://www.glas-koncila.hr/wp-content/uploads/2022/03/00525899wvrba.jpg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https://upload.wikimedia.org/wikipedia/commons/thumb/a/a2/Remiz_pendulinus_%28Marek_Szczepanek%29_zoom.jpg/250px-Remiz_pendulinus_%28Marek_Szczepanek%29_zoom.jpg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https://www.nahuby.sk/images/fotosutaz/2011/05/19/iveta_vasickova_266532.jpg</a:t>
            </a: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https://img.crocdn.co.uk/images/products2/pl/20/00/04/57/pl2000045742.jpg?width=940&amp;height=940</a:t>
            </a:r>
            <a:endParaRPr lang="sk-SK" sz="1600" dirty="0">
              <a:solidFill>
                <a:schemeClr val="bg1"/>
              </a:solidFill>
            </a:endParaRPr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19007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35B1A91-0137-F187-3BE1-7B47A11E9A18}"/>
              </a:ext>
            </a:extLst>
          </p:cNvPr>
          <p:cNvSpPr txBox="1"/>
          <p:nvPr/>
        </p:nvSpPr>
        <p:spPr>
          <a:xfrm>
            <a:off x="1244906" y="694063"/>
            <a:ext cx="7901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https://snaturou2000.sk/uploads/2009/05/plant/kosatec-dvojfarebny/Iris_variegata_obr-382x600.jpg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https://mojerastliny.sk/wp-content/uploads/2022/08/IMG_4997-scaled.jpg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https://emefka.sk/wp-content/uploads/2021/03/79A76CCE-23F4-4CE8-B783-0A7E89A2BCF8-800x800.png?x56090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https://wordwall.net/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391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E6576-C400-E4C4-60EB-53CA398A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365126"/>
            <a:ext cx="10472451" cy="2774682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Brehové rastliny majú v zemi hlboko 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rozkonárené korene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podzemkami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rýchlo rozmnožujú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 sa pozri.</a:t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FA3895F-5F75-1678-C203-78BF3EC05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7" t="7520" r="13531" b="11992"/>
          <a:stretch/>
        </p:blipFill>
        <p:spPr>
          <a:xfrm>
            <a:off x="2908452" y="3429000"/>
            <a:ext cx="2546425" cy="2189601"/>
          </a:xfrm>
          <a:prstGeom prst="rect">
            <a:avLst/>
          </a:prstGeom>
        </p:spPr>
      </p:pic>
      <p:pic>
        <p:nvPicPr>
          <p:cNvPr id="3074" name="Picture 2" descr="Nahuby.sk - Fotografia - zaružlie močiarne Caltha palustris L.">
            <a:extLst>
              <a:ext uri="{FF2B5EF4-FFF2-40B4-BE49-F238E27FC236}">
                <a16:creationId xmlns:a16="http://schemas.microsoft.com/office/drawing/2014/main" id="{E6AD97DA-0B69-93BD-E49D-7E656FDC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72" y="2831335"/>
            <a:ext cx="4202527" cy="31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C66F9106-8CCC-DADD-0D65-ED2102BBBBAA}"/>
              </a:ext>
            </a:extLst>
          </p:cNvPr>
          <p:cNvSpPr/>
          <p:nvPr/>
        </p:nvSpPr>
        <p:spPr>
          <a:xfrm>
            <a:off x="550843" y="2996588"/>
            <a:ext cx="2677099" cy="1211855"/>
          </a:xfrm>
          <a:prstGeom prst="wedgeEllipseCallout">
            <a:avLst>
              <a:gd name="adj1" fmla="val 58089"/>
              <a:gd name="adj2" fmla="val 85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 záružlie močiarne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938EF88C-2367-D94E-2C14-46CF478FDDFF}"/>
              </a:ext>
            </a:extLst>
          </p:cNvPr>
          <p:cNvSpPr/>
          <p:nvPr/>
        </p:nvSpPr>
        <p:spPr>
          <a:xfrm>
            <a:off x="4638100" y="2525846"/>
            <a:ext cx="3690652" cy="1847850"/>
          </a:xfrm>
          <a:prstGeom prst="wedgeEllipseCallout">
            <a:avLst>
              <a:gd name="adj1" fmla="val 67079"/>
              <a:gd name="adj2" fmla="val 98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takto rýchlo sa rozmnožujem.</a:t>
            </a:r>
          </a:p>
        </p:txBody>
      </p:sp>
    </p:spTree>
    <p:extLst>
      <p:ext uri="{BB962C8B-B14F-4D97-AF65-F5344CB8AC3E}">
        <p14:creationId xmlns:p14="http://schemas.microsoft.com/office/powerpoint/2010/main" val="9888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omy, vďaka ktorým dýchame, si práve dnes zaslúžia pozornosť!">
            <a:extLst>
              <a:ext uri="{FF2B5EF4-FFF2-40B4-BE49-F238E27FC236}">
                <a16:creationId xmlns:a16="http://schemas.microsoft.com/office/drawing/2014/main" id="{BBF4817E-E498-4FEF-551F-E9C516398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9" b="-1"/>
          <a:stretch/>
        </p:blipFill>
        <p:spPr bwMode="auto">
          <a:xfrm>
            <a:off x="543705" y="565670"/>
            <a:ext cx="6936748" cy="693674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CCFC1A2F-5213-A0AD-88E4-C829916CA6FB}"/>
              </a:ext>
            </a:extLst>
          </p:cNvPr>
          <p:cNvSpPr/>
          <p:nvPr/>
        </p:nvSpPr>
        <p:spPr>
          <a:xfrm>
            <a:off x="4902506" y="319489"/>
            <a:ext cx="3811836" cy="1597446"/>
          </a:xfrm>
          <a:prstGeom prst="wedgeEllipseCallout">
            <a:avLst>
              <a:gd name="adj1" fmla="val -50602"/>
              <a:gd name="adj2" fmla="val 728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Nadzemné časti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znižujú vyparovanie vody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vytvárajú tieň. </a:t>
            </a:r>
          </a:p>
        </p:txBody>
      </p:sp>
      <p:sp>
        <p:nvSpPr>
          <p:cNvPr id="9" name="Bublina reči: oválna 8">
            <a:extLst>
              <a:ext uri="{FF2B5EF4-FFF2-40B4-BE49-F238E27FC236}">
                <a16:creationId xmlns:a16="http://schemas.microsoft.com/office/drawing/2014/main" id="{FA32C0ED-498D-88C4-C8AA-8240F2FDB576}"/>
              </a:ext>
            </a:extLst>
          </p:cNvPr>
          <p:cNvSpPr/>
          <p:nvPr/>
        </p:nvSpPr>
        <p:spPr>
          <a:xfrm>
            <a:off x="5993176" y="3345490"/>
            <a:ext cx="4450814" cy="1755320"/>
          </a:xfrm>
          <a:prstGeom prst="wedgeEllipseCallout">
            <a:avLst>
              <a:gd name="adj1" fmla="val -56944"/>
              <a:gd name="adj2" fmla="val 505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Naše korene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spevňujú  brehy riek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Bublina reči: oválna 10">
            <a:extLst>
              <a:ext uri="{FF2B5EF4-FFF2-40B4-BE49-F238E27FC236}">
                <a16:creationId xmlns:a16="http://schemas.microsoft.com/office/drawing/2014/main" id="{BA82BC69-D520-9DB3-BFAE-C1E3E103C577}"/>
              </a:ext>
            </a:extLst>
          </p:cNvPr>
          <p:cNvSpPr/>
          <p:nvPr/>
        </p:nvSpPr>
        <p:spPr>
          <a:xfrm>
            <a:off x="264404" y="242372"/>
            <a:ext cx="3977089" cy="1090670"/>
          </a:xfrm>
          <a:prstGeom prst="wedgeEllipseCallout">
            <a:avLst>
              <a:gd name="adj1" fmla="val 39789"/>
              <a:gd name="adj2" fmla="val 12224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úkrytom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zvieratá.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8C927F87-D673-2D88-0B70-ABF447C28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8" t="17350" r="37506"/>
          <a:stretch/>
        </p:blipFill>
        <p:spPr>
          <a:xfrm>
            <a:off x="2863008" y="1656340"/>
            <a:ext cx="1009421" cy="11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13AEE5-21E3-C01A-09E0-B41E1D03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sk-SK" sz="5100" cap="all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Dreviny </a:t>
            </a:r>
            <a:br>
              <a:rPr lang="sk-SK" sz="5100" cap="all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sk-SK" sz="5100" cap="all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brehoch riek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8" descr="Vŕba biela - Salix alba Tristis Co9L 200/250 - MAX GARDEN - záhradné  centrum pre Vašu záhradu">
            <a:extLst>
              <a:ext uri="{FF2B5EF4-FFF2-40B4-BE49-F238E27FC236}">
                <a16:creationId xmlns:a16="http://schemas.microsoft.com/office/drawing/2014/main" id="{465B62AA-91F6-3B7B-73F6-509DC8815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10612"/>
          <a:stretch/>
        </p:blipFill>
        <p:spPr bwMode="auto">
          <a:xfrm>
            <a:off x="6041841" y="413674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42E0752-35D3-43B2-3BF5-426C87C62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7" r="-2" b="15812"/>
          <a:stretch/>
        </p:blipFill>
        <p:spPr>
          <a:xfrm>
            <a:off x="8695537" y="3158548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  <p:sp>
        <p:nvSpPr>
          <p:cNvPr id="6" name="Bublina myšlienky: obláčik 5">
            <a:extLst>
              <a:ext uri="{FF2B5EF4-FFF2-40B4-BE49-F238E27FC236}">
                <a16:creationId xmlns:a16="http://schemas.microsoft.com/office/drawing/2014/main" id="{13504B4F-484F-7BA6-4075-5BC525363B32}"/>
              </a:ext>
            </a:extLst>
          </p:cNvPr>
          <p:cNvSpPr/>
          <p:nvPr/>
        </p:nvSpPr>
        <p:spPr>
          <a:xfrm>
            <a:off x="5908431" y="2817854"/>
            <a:ext cx="3880918" cy="1846337"/>
          </a:xfrm>
          <a:prstGeom prst="cloudCallout">
            <a:avLst>
              <a:gd name="adj1" fmla="val -2167220"/>
              <a:gd name="adj2" fmla="val -1067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</a:t>
            </a:r>
            <a:r>
              <a:rPr lang="sk-SK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zdrevnatelú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stonku.</a:t>
            </a:r>
          </a:p>
        </p:txBody>
      </p:sp>
    </p:spTree>
    <p:extLst>
      <p:ext uri="{BB962C8B-B14F-4D97-AF65-F5344CB8AC3E}">
        <p14:creationId xmlns:p14="http://schemas.microsoft.com/office/powerpoint/2010/main" val="16637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CCEF7F6-0F58-4CE0-B7EF-4C9FFC70B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95211" flipH="1">
            <a:off x="8660608" y="775851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AEA5B6-C65F-C321-B1D5-FA1B6136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5" y="753626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Vŕba biela</a:t>
            </a:r>
          </a:p>
        </p:txBody>
      </p:sp>
      <p:pic>
        <p:nvPicPr>
          <p:cNvPr id="6" name="Obrázok 5" descr="Obrázok, na ktorom je lopatkovec, rastlina, agáva, ClipArt&#10;&#10;Automaticky generovaný popis">
            <a:extLst>
              <a:ext uri="{FF2B5EF4-FFF2-40B4-BE49-F238E27FC236}">
                <a16:creationId xmlns:a16="http://schemas.microsoft.com/office/drawing/2014/main" id="{386AF1FD-1183-7273-86D6-19748A571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" r="11477" b="6416"/>
          <a:stretch/>
        </p:blipFill>
        <p:spPr>
          <a:xfrm>
            <a:off x="881350" y="1286403"/>
            <a:ext cx="5490894" cy="408343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Obrázok 6" descr="Obrázok, na ktorom je strom, rastlina, vŕba&#10;&#10;Automaticky generovaný popis">
            <a:extLst>
              <a:ext uri="{FF2B5EF4-FFF2-40B4-BE49-F238E27FC236}">
                <a16:creationId xmlns:a16="http://schemas.microsoft.com/office/drawing/2014/main" id="{5F7A1424-4A41-88A4-D019-D9FF79754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03" r="14560" b="3"/>
          <a:stretch/>
        </p:blipFill>
        <p:spPr>
          <a:xfrm>
            <a:off x="662354" y="326558"/>
            <a:ext cx="2218337" cy="2218337"/>
          </a:xfrm>
          <a:custGeom>
            <a:avLst/>
            <a:gdLst/>
            <a:ahLst/>
            <a:cxnLst/>
            <a:rect l="l" t="t" r="r" b="b"/>
            <a:pathLst>
              <a:path w="1592826" h="1592826">
                <a:moveTo>
                  <a:pt x="796413" y="0"/>
                </a:moveTo>
                <a:cubicBezTo>
                  <a:pt x="1236260" y="0"/>
                  <a:pt x="1592826" y="356566"/>
                  <a:pt x="1592826" y="796413"/>
                </a:cubicBezTo>
                <a:cubicBezTo>
                  <a:pt x="1592826" y="1236260"/>
                  <a:pt x="1236260" y="1592826"/>
                  <a:pt x="796413" y="1592826"/>
                </a:cubicBezTo>
                <a:cubicBezTo>
                  <a:pt x="356566" y="1592826"/>
                  <a:pt x="0" y="1236260"/>
                  <a:pt x="0" y="796413"/>
                </a:cubicBezTo>
                <a:cubicBezTo>
                  <a:pt x="0" y="356566"/>
                  <a:pt x="356566" y="0"/>
                  <a:pt x="796413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B25DA14-EBA4-459D-8935-B71A5B052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432" y="4593679"/>
            <a:ext cx="739429" cy="739429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Vŕba biela v záhrade - výsadba, pestovanie, starostlivosť, tipy">
            <a:extLst>
              <a:ext uri="{FF2B5EF4-FFF2-40B4-BE49-F238E27FC236}">
                <a16:creationId xmlns:a16="http://schemas.microsoft.com/office/drawing/2014/main" id="{C386AB13-9170-61F9-8B6D-F793B94AFF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Bublina reči: oválna 7">
            <a:extLst>
              <a:ext uri="{FF2B5EF4-FFF2-40B4-BE49-F238E27FC236}">
                <a16:creationId xmlns:a16="http://schemas.microsoft.com/office/drawing/2014/main" id="{CE324451-FE3C-7282-26E9-2ACC370A8340}"/>
              </a:ext>
            </a:extLst>
          </p:cNvPr>
          <p:cNvSpPr/>
          <p:nvPr/>
        </p:nvSpPr>
        <p:spPr>
          <a:xfrm>
            <a:off x="3543045" y="610691"/>
            <a:ext cx="5733157" cy="1580277"/>
          </a:xfrm>
          <a:prstGeom prst="wedgeEllipseCallout">
            <a:avLst>
              <a:gd name="adj1" fmla="val -70790"/>
              <a:gd name="adj2" fmla="val 96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žlté kvety – jahňady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hovoria im aj bahniatka.  Včely si na našom peli rady pochutnávajú. </a:t>
            </a:r>
          </a:p>
        </p:txBody>
      </p:sp>
      <p:pic>
        <p:nvPicPr>
          <p:cNvPr id="5128" name="Picture 8" descr="Vŕba biela - Salix alba Tristis Co9L 200/250 - MAX GARDEN - záhradné  centrum pre Vašu záhradu">
            <a:extLst>
              <a:ext uri="{FF2B5EF4-FFF2-40B4-BE49-F238E27FC236}">
                <a16:creationId xmlns:a16="http://schemas.microsoft.com/office/drawing/2014/main" id="{76885942-1276-AFE7-4496-779C77FE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33" y="4061602"/>
            <a:ext cx="4325098" cy="31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8AE7AF-2946-220D-9DF0-1DA1529D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Jelša lepkavá</a:t>
            </a:r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32459986-21D3-D7CE-EE7D-F28E4BC25F35}"/>
              </a:ext>
            </a:extLst>
          </p:cNvPr>
          <p:cNvSpPr/>
          <p:nvPr/>
        </p:nvSpPr>
        <p:spPr>
          <a:xfrm>
            <a:off x="2003488" y="3697434"/>
            <a:ext cx="4933462" cy="2520431"/>
          </a:xfrm>
          <a:prstGeom prst="wedgeEllipseCallout">
            <a:avLst>
              <a:gd name="adj1" fmla="val 62376"/>
              <a:gd name="adj2" fmla="val 3759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zdrevnatené šišky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ktoré zostávajú na strome aj cez zimu. 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Moje 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sú potravou pre spevavé 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vtáky.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ok 3" descr="Obrázok, na ktorom je strom, trávnik, vonkajšie, zelené&#10;&#10;Automaticky generovaný popis">
            <a:extLst>
              <a:ext uri="{FF2B5EF4-FFF2-40B4-BE49-F238E27FC236}">
                <a16:creationId xmlns:a16="http://schemas.microsoft.com/office/drawing/2014/main" id="{DFAA8AE4-67F6-8789-6D25-CD9C1DCF6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 r="-2" b="14620"/>
          <a:stretch/>
        </p:blipFill>
        <p:spPr>
          <a:xfrm>
            <a:off x="7282584" y="2857263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57EEEBC-BA49-BABA-5918-C9A6102E9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4" r="12066" b="1"/>
          <a:stretch/>
        </p:blipFill>
        <p:spPr>
          <a:xfrm>
            <a:off x="6292929" y="-60745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3" name="Obrázok 2" descr="Obrázok, na ktorom je strom, trávnik, vonkajšie, obloha&#10;&#10;Automaticky generovaný popis">
            <a:extLst>
              <a:ext uri="{FF2B5EF4-FFF2-40B4-BE49-F238E27FC236}">
                <a16:creationId xmlns:a16="http://schemas.microsoft.com/office/drawing/2014/main" id="{64F22BF9-D615-E0DC-F53E-613EF3120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5" r="13738" b="4"/>
          <a:stretch/>
        </p:blipFill>
        <p:spPr>
          <a:xfrm>
            <a:off x="8851592" y="361200"/>
            <a:ext cx="3340410" cy="5257402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0ECA4D29-D53D-21C4-26FA-20CC4954F403}"/>
              </a:ext>
            </a:extLst>
          </p:cNvPr>
          <p:cNvSpPr/>
          <p:nvPr/>
        </p:nvSpPr>
        <p:spPr>
          <a:xfrm>
            <a:off x="2754217" y="1384905"/>
            <a:ext cx="3665700" cy="1325563"/>
          </a:xfrm>
          <a:prstGeom prst="wedgeEllipseCallout">
            <a:avLst>
              <a:gd name="adj1" fmla="val 51707"/>
              <a:gd name="adj2" fmla="val -7062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 kúdelníčka a veru semienka z jelše mi chutia. </a:t>
            </a:r>
          </a:p>
        </p:txBody>
      </p:sp>
    </p:spTree>
    <p:extLst>
      <p:ext uri="{BB962C8B-B14F-4D97-AF65-F5344CB8AC3E}">
        <p14:creationId xmlns:p14="http://schemas.microsoft.com/office/powerpoint/2010/main" val="1484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13AEE5-21E3-C01A-09E0-B41E1D03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5271106" cy="2798604"/>
          </a:xfrm>
        </p:spPr>
        <p:txBody>
          <a:bodyPr>
            <a:normAutofit/>
          </a:bodyPr>
          <a:lstStyle/>
          <a:p>
            <a:r>
              <a:rPr lang="sk-SK" cap="all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Byliny</a:t>
            </a:r>
            <a:br>
              <a:rPr lang="sk-SK" cap="all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cap="all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brehoch riek</a:t>
            </a:r>
          </a:p>
        </p:txBody>
      </p:sp>
      <p:pic>
        <p:nvPicPr>
          <p:cNvPr id="3" name="Obrázok 2" descr="Obrázok, na ktorom je rastlina, zelenina&#10;&#10;Automaticky generovaný popis">
            <a:extLst>
              <a:ext uri="{FF2B5EF4-FFF2-40B4-BE49-F238E27FC236}">
                <a16:creationId xmlns:a16="http://schemas.microsoft.com/office/drawing/2014/main" id="{C9917FA9-55B4-A27B-7077-82E7D6F0A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9" r="2" b="14210"/>
          <a:stretch/>
        </p:blipFill>
        <p:spPr>
          <a:xfrm>
            <a:off x="6496428" y="136525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 descr="Obrázok, na ktorom je kvet, rastlina, žltý, cheirant&#10;&#10;Automaticky generovaný popis">
            <a:extLst>
              <a:ext uri="{FF2B5EF4-FFF2-40B4-BE49-F238E27FC236}">
                <a16:creationId xmlns:a16="http://schemas.microsoft.com/office/drawing/2014/main" id="{57533B12-F94D-4C26-4213-B5B2D4CB8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7" r="12478" b="2"/>
          <a:stretch/>
        </p:blipFill>
        <p:spPr>
          <a:xfrm>
            <a:off x="9343303" y="136525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pic>
        <p:nvPicPr>
          <p:cNvPr id="4" name="Picture 2" descr="Myosotis palustris | SlovenskeTrvalky.sk">
            <a:extLst>
              <a:ext uri="{FF2B5EF4-FFF2-40B4-BE49-F238E27FC236}">
                <a16:creationId xmlns:a16="http://schemas.microsoft.com/office/drawing/2014/main" id="{8F7DAE25-E4D6-FB91-349D-84384DE78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7" r="4" b="20739"/>
          <a:stretch/>
        </p:blipFill>
        <p:spPr bwMode="auto">
          <a:xfrm>
            <a:off x="6496428" y="3502644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blina myšlienky: obláčik 12">
            <a:extLst>
              <a:ext uri="{FF2B5EF4-FFF2-40B4-BE49-F238E27FC236}">
                <a16:creationId xmlns:a16="http://schemas.microsoft.com/office/drawing/2014/main" id="{492B2338-A983-1233-3E21-9FEBDF670259}"/>
              </a:ext>
            </a:extLst>
          </p:cNvPr>
          <p:cNvSpPr/>
          <p:nvPr/>
        </p:nvSpPr>
        <p:spPr>
          <a:xfrm>
            <a:off x="7222603" y="2257064"/>
            <a:ext cx="3649507" cy="2291788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dužinatú stonku. </a:t>
            </a:r>
          </a:p>
        </p:txBody>
      </p:sp>
    </p:spTree>
    <p:extLst>
      <p:ext uri="{BB962C8B-B14F-4D97-AF65-F5344CB8AC3E}">
        <p14:creationId xmlns:p14="http://schemas.microsoft.com/office/powerpoint/2010/main" val="36502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Freeform: Shape 616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2" name="Arc 616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83" name="Rectangle 6169">
            <a:extLst>
              <a:ext uri="{FF2B5EF4-FFF2-40B4-BE49-F238E27FC236}">
                <a16:creationId xmlns:a16="http://schemas.microsoft.com/office/drawing/2014/main" id="{EF8C1CD2-E59C-42CC-91D0-39F8E0CF1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5701B0-C4A3-2D35-28E3-B00EE9E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Kosatec žltý</a:t>
            </a:r>
          </a:p>
        </p:txBody>
      </p:sp>
      <p:sp>
        <p:nvSpPr>
          <p:cNvPr id="6184" name="Freeform: Shape 6171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0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6CA4FAA-7D64-0F6A-7149-1DF902D19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66" y="1509311"/>
            <a:ext cx="2475052" cy="3882435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F27F5EE-620F-B969-3487-0CA7B97FE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2" r="10655" b="1"/>
          <a:stretch/>
        </p:blipFill>
        <p:spPr>
          <a:xfrm>
            <a:off x="9377266" y="153868"/>
            <a:ext cx="2480088" cy="248007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6185" name="Oval 6173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3664" y="3280331"/>
            <a:ext cx="569514" cy="56951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6" name="Freeform: Shape 6175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6634" y="2775097"/>
            <a:ext cx="765366" cy="1000485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7" name="Freeform: Shape 6177">
            <a:extLst>
              <a:ext uri="{FF2B5EF4-FFF2-40B4-BE49-F238E27FC236}">
                <a16:creationId xmlns:a16="http://schemas.microsoft.com/office/drawing/2014/main" id="{E97546D8-565E-45FE-8079-058CAED5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6710830" y="5005247"/>
            <a:ext cx="2170501" cy="2254419"/>
          </a:xfrm>
          <a:custGeom>
            <a:avLst/>
            <a:gdLst>
              <a:gd name="connsiteX0" fmla="*/ 2129607 w 2170501"/>
              <a:gd name="connsiteY0" fmla="*/ 1918583 h 2254419"/>
              <a:gd name="connsiteX1" fmla="*/ 2170492 w 2170501"/>
              <a:gd name="connsiteY1" fmla="*/ 1986678 h 2254419"/>
              <a:gd name="connsiteX2" fmla="*/ 2143122 w 2170501"/>
              <a:gd name="connsiteY2" fmla="*/ 2219532 h 2254419"/>
              <a:gd name="connsiteX3" fmla="*/ 2134528 w 2170501"/>
              <a:gd name="connsiteY3" fmla="*/ 2254419 h 2254419"/>
              <a:gd name="connsiteX4" fmla="*/ 1992178 w 2170501"/>
              <a:gd name="connsiteY4" fmla="*/ 2205563 h 2254419"/>
              <a:gd name="connsiteX5" fmla="*/ 1995353 w 2170501"/>
              <a:gd name="connsiteY5" fmla="*/ 2192695 h 2254419"/>
              <a:gd name="connsiteX6" fmla="*/ 2020595 w 2170501"/>
              <a:gd name="connsiteY6" fmla="*/ 1978457 h 2254419"/>
              <a:gd name="connsiteX7" fmla="*/ 2102402 w 2170501"/>
              <a:gd name="connsiteY7" fmla="*/ 1910681 h 2254419"/>
              <a:gd name="connsiteX8" fmla="*/ 2129607 w 2170501"/>
              <a:gd name="connsiteY8" fmla="*/ 1918583 h 2254419"/>
              <a:gd name="connsiteX9" fmla="*/ 1874324 w 2170501"/>
              <a:gd name="connsiteY9" fmla="*/ 904226 h 2254419"/>
              <a:gd name="connsiteX10" fmla="*/ 1919011 w 2170501"/>
              <a:gd name="connsiteY10" fmla="*/ 937393 h 2254419"/>
              <a:gd name="connsiteX11" fmla="*/ 2101793 w 2170501"/>
              <a:gd name="connsiteY11" fmla="*/ 1368166 h 2254419"/>
              <a:gd name="connsiteX12" fmla="*/ 2049988 w 2170501"/>
              <a:gd name="connsiteY12" fmla="*/ 1460853 h 2254419"/>
              <a:gd name="connsiteX13" fmla="*/ 2029492 w 2170501"/>
              <a:gd name="connsiteY13" fmla="*/ 1463442 h 2254419"/>
              <a:gd name="connsiteX14" fmla="*/ 2029492 w 2170501"/>
              <a:gd name="connsiteY14" fmla="*/ 1463668 h 2254419"/>
              <a:gd name="connsiteX15" fmla="*/ 1957302 w 2170501"/>
              <a:gd name="connsiteY15" fmla="*/ 1409047 h 2254419"/>
              <a:gd name="connsiteX16" fmla="*/ 1789159 w 2170501"/>
              <a:gd name="connsiteY16" fmla="*/ 1012848 h 2254419"/>
              <a:gd name="connsiteX17" fmla="*/ 1819072 w 2170501"/>
              <a:gd name="connsiteY17" fmla="*/ 910914 h 2254419"/>
              <a:gd name="connsiteX18" fmla="*/ 1874324 w 2170501"/>
              <a:gd name="connsiteY18" fmla="*/ 904226 h 2254419"/>
              <a:gd name="connsiteX19" fmla="*/ 565076 w 2170501"/>
              <a:gd name="connsiteY19" fmla="*/ 25347 h 2254419"/>
              <a:gd name="connsiteX20" fmla="*/ 602104 w 2170501"/>
              <a:gd name="connsiteY20" fmla="*/ 99534 h 2254419"/>
              <a:gd name="connsiteX21" fmla="*/ 527134 w 2170501"/>
              <a:gd name="connsiteY21" fmla="*/ 165379 h 2254419"/>
              <a:gd name="connsiteX22" fmla="*/ 517223 w 2170501"/>
              <a:gd name="connsiteY22" fmla="*/ 164816 h 2254419"/>
              <a:gd name="connsiteX23" fmla="*/ 86562 w 2170501"/>
              <a:gd name="connsiteY23" fmla="*/ 162226 h 2254419"/>
              <a:gd name="connsiteX24" fmla="*/ 886 w 2170501"/>
              <a:gd name="connsiteY24" fmla="*/ 99416 h 2254419"/>
              <a:gd name="connsiteX25" fmla="*/ 63695 w 2170501"/>
              <a:gd name="connsiteY25" fmla="*/ 13740 h 2254419"/>
              <a:gd name="connsiteX26" fmla="*/ 68993 w 2170501"/>
              <a:gd name="connsiteY26" fmla="*/ 13116 h 2254419"/>
              <a:gd name="connsiteX27" fmla="*/ 536819 w 2170501"/>
              <a:gd name="connsiteY27" fmla="*/ 15931 h 2254419"/>
              <a:gd name="connsiteX28" fmla="*/ 565076 w 2170501"/>
              <a:gd name="connsiteY28" fmla="*/ 25347 h 2254419"/>
              <a:gd name="connsiteX29" fmla="*/ 1132468 w 2170501"/>
              <a:gd name="connsiteY29" fmla="*/ 198602 h 2254419"/>
              <a:gd name="connsiteX30" fmla="*/ 1521686 w 2170501"/>
              <a:gd name="connsiteY30" fmla="*/ 458304 h 2254419"/>
              <a:gd name="connsiteX31" fmla="*/ 1529659 w 2170501"/>
              <a:gd name="connsiteY31" fmla="*/ 564078 h 2254419"/>
              <a:gd name="connsiteX32" fmla="*/ 1472583 w 2170501"/>
              <a:gd name="connsiteY32" fmla="*/ 590184 h 2254419"/>
              <a:gd name="connsiteX33" fmla="*/ 1472245 w 2170501"/>
              <a:gd name="connsiteY33" fmla="*/ 590184 h 2254419"/>
              <a:gd name="connsiteX34" fmla="*/ 1423143 w 2170501"/>
              <a:gd name="connsiteY34" fmla="*/ 572389 h 2254419"/>
              <a:gd name="connsiteX35" fmla="*/ 1064896 w 2170501"/>
              <a:gd name="connsiteY35" fmla="*/ 332846 h 2254419"/>
              <a:gd name="connsiteX36" fmla="*/ 1031562 w 2170501"/>
              <a:gd name="connsiteY36" fmla="*/ 231938 h 2254419"/>
              <a:gd name="connsiteX37" fmla="*/ 1132468 w 2170501"/>
              <a:gd name="connsiteY37" fmla="*/ 198602 h 225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70501" h="2254419">
                <a:moveTo>
                  <a:pt x="2129607" y="1918583"/>
                </a:moveTo>
                <a:cubicBezTo>
                  <a:pt x="2154398" y="1931279"/>
                  <a:pt x="2170966" y="1957258"/>
                  <a:pt x="2170492" y="1986678"/>
                </a:cubicBezTo>
                <a:cubicBezTo>
                  <a:pt x="2166208" y="2064866"/>
                  <a:pt x="2157057" y="2142632"/>
                  <a:pt x="2143122" y="2219532"/>
                </a:cubicBezTo>
                <a:lnTo>
                  <a:pt x="2134528" y="2254419"/>
                </a:lnTo>
                <a:lnTo>
                  <a:pt x="1992178" y="2205563"/>
                </a:lnTo>
                <a:lnTo>
                  <a:pt x="1995353" y="2192695"/>
                </a:lnTo>
                <a:cubicBezTo>
                  <a:pt x="2008198" y="2121944"/>
                  <a:pt x="2016634" y="2050393"/>
                  <a:pt x="2020595" y="1978457"/>
                </a:cubicBezTo>
                <a:cubicBezTo>
                  <a:pt x="2024469" y="1937147"/>
                  <a:pt x="2061092" y="1906808"/>
                  <a:pt x="2102402" y="1910681"/>
                </a:cubicBezTo>
                <a:cubicBezTo>
                  <a:pt x="2112167" y="1911596"/>
                  <a:pt x="2121344" y="1914352"/>
                  <a:pt x="2129607" y="1918583"/>
                </a:cubicBezTo>
                <a:close/>
                <a:moveTo>
                  <a:pt x="1874324" y="904226"/>
                </a:moveTo>
                <a:cubicBezTo>
                  <a:pt x="1892306" y="908991"/>
                  <a:pt x="1908526" y="920398"/>
                  <a:pt x="1919011" y="937393"/>
                </a:cubicBezTo>
                <a:cubicBezTo>
                  <a:pt x="1997699" y="1072785"/>
                  <a:pt x="2059099" y="1217502"/>
                  <a:pt x="2101793" y="1368166"/>
                </a:cubicBezTo>
                <a:cubicBezTo>
                  <a:pt x="2113067" y="1408067"/>
                  <a:pt x="2089878" y="1449546"/>
                  <a:pt x="2049988" y="1460853"/>
                </a:cubicBezTo>
                <a:cubicBezTo>
                  <a:pt x="2043310" y="1462643"/>
                  <a:pt x="2036406" y="1463511"/>
                  <a:pt x="2029492" y="1463442"/>
                </a:cubicBezTo>
                <a:lnTo>
                  <a:pt x="2029492" y="1463668"/>
                </a:lnTo>
                <a:cubicBezTo>
                  <a:pt x="1995920" y="1463668"/>
                  <a:pt x="1966424" y="1441358"/>
                  <a:pt x="1957302" y="1409047"/>
                </a:cubicBezTo>
                <a:cubicBezTo>
                  <a:pt x="1918054" y="1270468"/>
                  <a:pt x="1861564" y="1137362"/>
                  <a:pt x="1789159" y="1012848"/>
                </a:cubicBezTo>
                <a:cubicBezTo>
                  <a:pt x="1769270" y="976439"/>
                  <a:pt x="1782660" y="930802"/>
                  <a:pt x="1819072" y="910914"/>
                </a:cubicBezTo>
                <a:cubicBezTo>
                  <a:pt x="1836601" y="901341"/>
                  <a:pt x="1856343" y="899462"/>
                  <a:pt x="1874324" y="904226"/>
                </a:cubicBezTo>
                <a:close/>
                <a:moveTo>
                  <a:pt x="565076" y="25347"/>
                </a:moveTo>
                <a:cubicBezTo>
                  <a:pt x="590405" y="39934"/>
                  <a:pt x="605899" y="68698"/>
                  <a:pt x="602104" y="99534"/>
                </a:cubicBezTo>
                <a:cubicBezTo>
                  <a:pt x="597454" y="137333"/>
                  <a:pt x="565217" y="165647"/>
                  <a:pt x="527134" y="165379"/>
                </a:cubicBezTo>
                <a:cubicBezTo>
                  <a:pt x="523821" y="165412"/>
                  <a:pt x="520510" y="165224"/>
                  <a:pt x="517223" y="164816"/>
                </a:cubicBezTo>
                <a:cubicBezTo>
                  <a:pt x="374328" y="146158"/>
                  <a:pt x="229672" y="145287"/>
                  <a:pt x="86562" y="162226"/>
                </a:cubicBezTo>
                <a:cubicBezTo>
                  <a:pt x="45559" y="168541"/>
                  <a:pt x="7201" y="140420"/>
                  <a:pt x="886" y="99416"/>
                </a:cubicBezTo>
                <a:cubicBezTo>
                  <a:pt x="-5428" y="58412"/>
                  <a:pt x="22692" y="20054"/>
                  <a:pt x="63695" y="13740"/>
                </a:cubicBezTo>
                <a:cubicBezTo>
                  <a:pt x="65453" y="13470"/>
                  <a:pt x="67220" y="13261"/>
                  <a:pt x="68993" y="13116"/>
                </a:cubicBezTo>
                <a:cubicBezTo>
                  <a:pt x="224454" y="-5269"/>
                  <a:pt x="381592" y="-4323"/>
                  <a:pt x="536819" y="15931"/>
                </a:cubicBezTo>
                <a:cubicBezTo>
                  <a:pt x="547097" y="17195"/>
                  <a:pt x="556633" y="20483"/>
                  <a:pt x="565076" y="25347"/>
                </a:cubicBezTo>
                <a:close/>
                <a:moveTo>
                  <a:pt x="1132468" y="198602"/>
                </a:moveTo>
                <a:cubicBezTo>
                  <a:pt x="1272445" y="268739"/>
                  <a:pt x="1403185" y="355973"/>
                  <a:pt x="1521686" y="458304"/>
                </a:cubicBezTo>
                <a:cubicBezTo>
                  <a:pt x="1553095" y="485311"/>
                  <a:pt x="1556665" y="532668"/>
                  <a:pt x="1529659" y="564078"/>
                </a:cubicBezTo>
                <a:cubicBezTo>
                  <a:pt x="1515367" y="580705"/>
                  <a:pt x="1494511" y="590242"/>
                  <a:pt x="1472583" y="590184"/>
                </a:cubicBezTo>
                <a:lnTo>
                  <a:pt x="1472245" y="590184"/>
                </a:lnTo>
                <a:cubicBezTo>
                  <a:pt x="1454271" y="590357"/>
                  <a:pt x="1436837" y="584037"/>
                  <a:pt x="1423143" y="572389"/>
                </a:cubicBezTo>
                <a:cubicBezTo>
                  <a:pt x="1314092" y="478031"/>
                  <a:pt x="1193758" y="397569"/>
                  <a:pt x="1064896" y="332846"/>
                </a:cubicBezTo>
                <a:cubicBezTo>
                  <a:pt x="1027826" y="314186"/>
                  <a:pt x="1012901" y="269007"/>
                  <a:pt x="1031562" y="231938"/>
                </a:cubicBezTo>
                <a:cubicBezTo>
                  <a:pt x="1050220" y="194867"/>
                  <a:pt x="1095399" y="179942"/>
                  <a:pt x="1132468" y="1986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0" name="Freeform: Shape 6179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Buy yellow flag iris Iris pseudacorus: £6.99 Delivery by Crocus">
            <a:extLst>
              <a:ext uri="{FF2B5EF4-FFF2-40B4-BE49-F238E27FC236}">
                <a16:creationId xmlns:a16="http://schemas.microsoft.com/office/drawing/2014/main" id="{5C607FE4-BEA6-86E7-4E11-62BA0F661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9377266" y="4181564"/>
            <a:ext cx="2475053" cy="2475053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A8844B04-213A-A5A6-8896-30901CEDC000}"/>
              </a:ext>
            </a:extLst>
          </p:cNvPr>
          <p:cNvSpPr/>
          <p:nvPr/>
        </p:nvSpPr>
        <p:spPr>
          <a:xfrm>
            <a:off x="3116350" y="3775582"/>
            <a:ext cx="3212343" cy="1616164"/>
          </a:xfrm>
          <a:prstGeom prst="wedgeEllipseCallout">
            <a:avLst>
              <a:gd name="adj1" fmla="val 97360"/>
              <a:gd name="adj2" fmla="val 2484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Toto je môj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podzemok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neho  čerpám na jar </a:t>
            </a: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živiny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04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3309D0-BCBA-E6EA-C176-198C92DC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45" y="1636145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Záružlie močiarne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3B38907-DE8C-867E-97C6-BCA47E3DC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2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8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3F3F0"/>
      </a:lt2>
      <a:accent1>
        <a:srgbClr val="453BE9"/>
      </a:accent1>
      <a:accent2>
        <a:srgbClr val="175BD5"/>
      </a:accent2>
      <a:accent3>
        <a:srgbClr val="27BAE4"/>
      </a:accent3>
      <a:accent4>
        <a:srgbClr val="15C2A1"/>
      </a:accent4>
      <a:accent5>
        <a:srgbClr val="23C562"/>
      </a:accent5>
      <a:accent6>
        <a:srgbClr val="1AC816"/>
      </a:accent6>
      <a:hlink>
        <a:srgbClr val="349E6F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530</Words>
  <Application>Microsoft Office PowerPoint</Application>
  <PresentationFormat>Širokouhlá</PresentationFormat>
  <Paragraphs>50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Aharoni</vt:lpstr>
      <vt:lpstr>Arial</vt:lpstr>
      <vt:lpstr>Avenir Next LT Pro</vt:lpstr>
      <vt:lpstr>Calibri</vt:lpstr>
      <vt:lpstr>Tahoma</vt:lpstr>
      <vt:lpstr>Times New Roman</vt:lpstr>
      <vt:lpstr>ShapesVTI</vt:lpstr>
      <vt:lpstr>Brehové rastliny</vt:lpstr>
      <vt:lpstr>Brehové rastliny majú v zemi hlboko rozkonárené korene a podzemkami sa rýchlo rozmnožujú.  Len sa pozri. </vt:lpstr>
      <vt:lpstr>Prezentácia programu PowerPoint</vt:lpstr>
      <vt:lpstr>Dreviny  na brehoch riek</vt:lpstr>
      <vt:lpstr>Vŕba biela</vt:lpstr>
      <vt:lpstr>Jelša lepkavá</vt:lpstr>
      <vt:lpstr>Byliny  na brehoch riek</vt:lpstr>
      <vt:lpstr>Kosatec žltý</vt:lpstr>
      <vt:lpstr>Záružlie močiarne</vt:lpstr>
      <vt:lpstr>Nezábudka močiarna</vt:lpstr>
      <vt:lpstr>Trávy na brehoch riek</vt:lpstr>
      <vt:lpstr>Pálka širokolistá</vt:lpstr>
      <vt:lpstr>Trsť obyčajná</vt:lpstr>
      <vt:lpstr>Prezentácia programu PowerPoint</vt:lpstr>
      <vt:lpstr>         Poď si všetko hravo zopakovať v testovacej časti na vytvorenej webovej stránke.   </vt:lpstr>
      <vt:lpstr>Použitý obrazový materiál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rastliny</dc:title>
  <dc:creator>Mária Rečičárová</dc:creator>
  <cp:lastModifiedBy>Mária Rečičárová</cp:lastModifiedBy>
  <cp:revision>13</cp:revision>
  <dcterms:created xsi:type="dcterms:W3CDTF">2022-09-24T18:20:39Z</dcterms:created>
  <dcterms:modified xsi:type="dcterms:W3CDTF">2023-06-12T16:14:20Z</dcterms:modified>
</cp:coreProperties>
</file>