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8" r:id="rId7"/>
    <p:sldId id="280" r:id="rId8"/>
    <p:sldId id="261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61F512-DC8D-816B-BF2E-EEEF92FFA0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BA3E8D-D177-A6D2-A295-2F6904805B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99195D4-4AD9-AE84-08C9-F1214A9D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01F6-4190-493F-9B8E-F6C9B22A2BD7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CCE7800-5B99-BC99-3715-AC26597F6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BFD9BA0-D7C1-9E90-F94E-568AF791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5FDE-19DF-4254-8D57-84727D2BBA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546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DCFAC-A26E-7312-7EAF-C969C2474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B1C320E-CE8C-D315-48AA-A5E341199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DD8BF1B-D5DE-40B7-3C37-DE20EDC6E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01F6-4190-493F-9B8E-F6C9B22A2BD7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8B9A904-F2C3-CBC0-AFB7-0CAD783FB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7FC340B-1E3D-47DD-6D5F-D4F4638AF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5FDE-19DF-4254-8D57-84727D2BBA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258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B08E836D-990B-5417-7892-CA5BD4127D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E9A42AB-6B06-C1D5-11E2-7DECAAA9D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CC2B7-2EEC-8BE9-A875-69290DB42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01F6-4190-493F-9B8E-F6C9B22A2BD7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743E6B2-2DC4-1E63-9F8B-2E9E6C498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DAA635F-6B89-0323-1348-1602522F8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5FDE-19DF-4254-8D57-84727D2BBA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907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9738FF-50BF-DEE8-DDAC-D05FC18B0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026EEF-A5E0-AAC0-3114-FA1C5E3F4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1D58455-9683-B3F2-DAC0-D29B9E539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01F6-4190-493F-9B8E-F6C9B22A2BD7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AA8D62A-B79C-F312-D634-DA5E560DE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2B4362D-0923-68A4-9493-AB782EC8F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5FDE-19DF-4254-8D57-84727D2BBA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0892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39245A-E405-A2DC-617C-CE7564A7F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4116259-7B9C-4D3D-727A-A6CE9EC56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B31DB93-7247-A8C4-206A-D85625E5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01F6-4190-493F-9B8E-F6C9B22A2BD7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F2A438E-2915-E388-5A10-31FB8069F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77EFFCC-0944-25F7-7D46-00D538833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5FDE-19DF-4254-8D57-84727D2BBA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146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66BB49-E1E4-4236-B29E-6399F5679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513B29-2060-2B16-865F-1B5ABD636F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4108835C-87E0-796D-8B9D-76636A2F7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2E8D9CD-6EB5-7BA3-5A52-AAA49059F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01F6-4190-493F-9B8E-F6C9B22A2BD7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33D0B9E-7FEC-0F2F-AA2F-606F1EA98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3E28D43-801C-0461-03F4-5C1492542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5FDE-19DF-4254-8D57-84727D2BBA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3384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0DA73-9581-CEF0-97E5-CFBA0D709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C83A75-670F-1BA9-4741-48A96D124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5F6A06A-B389-3297-5C13-55876F122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3290358-2C61-D2CF-998E-EA4446171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F85A2B77-3B76-549D-3C72-7B35B9A3B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F3245277-DDAF-B7F4-31A5-425779022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01F6-4190-493F-9B8E-F6C9B22A2BD7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9D5C0DD4-91E8-8D1C-9937-0A0A1FECF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310E6D04-40C9-4EC5-F6BF-A10CEFA60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5FDE-19DF-4254-8D57-84727D2BBA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806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C5717-EBD6-F314-5DC2-80768F3FE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42756A6D-2A68-8711-6D87-FA4577C0C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01F6-4190-493F-9B8E-F6C9B22A2BD7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74543A82-F0D5-5F09-5A17-6DE8EB41F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391F2D7B-9651-FC86-0EE1-EAAE755C3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5FDE-19DF-4254-8D57-84727D2BBA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61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14BBAFA1-BADD-57C5-C351-85C7DDF49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01F6-4190-493F-9B8E-F6C9B22A2BD7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3AE33A3F-D071-9B78-1271-BDFDE2C2D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9AEA956-E281-6B4B-51CA-8D2451B7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5FDE-19DF-4254-8D57-84727D2BBA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501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BD042C-306F-521A-15FB-A4123C705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F86DAB6-91EF-B6DF-3195-8A521D2A4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A9AF08-5EFE-D384-2E26-C968AED78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4E89354-DC61-926C-424D-7FFB4F1E6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01F6-4190-493F-9B8E-F6C9B22A2BD7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89CEFB2-6CC8-386A-5188-60123C560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FBC4254-055C-BE61-DD9C-44FCB19CF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5FDE-19DF-4254-8D57-84727D2BBA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4497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9DB2E2-90E3-C0E8-815C-5055C40C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D2527073-1E93-E14D-00AD-0D27D08B7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4E344A-BC09-8557-46E9-CF1D8E9B0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4896FBB-1C25-CBF2-21A3-43AB3E702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01F6-4190-493F-9B8E-F6C9B22A2BD7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2327BD1-843B-BE52-8A13-7EE3DA56C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7552C9B-A3A2-6A93-E0CC-119DB77C5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5FDE-19DF-4254-8D57-84727D2BBA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429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526B817F-7B6F-1FB4-D31E-628346745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0CC866-164F-BB63-B3E5-A5827A2D1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0A8A029-4AC9-FDEE-C771-1957D8B8F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D01F6-4190-493F-9B8E-F6C9B22A2BD7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E3EABF9-7EB9-FD7B-3D73-5295A16D11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A5B492C-2916-62C3-A19B-D86C1CEFB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45FDE-19DF-4254-8D57-84727D2BBA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7237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7d4qVWrB1pY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7pR7TNzJ_p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9n_IDLNiP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PwVOggUp4M&amp;feature=emb_rel_en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0" name="Rectangle 4109">
            <a:extLst>
              <a:ext uri="{FF2B5EF4-FFF2-40B4-BE49-F238E27FC236}">
                <a16:creationId xmlns:a16="http://schemas.microsoft.com/office/drawing/2014/main" id="{70155189-D96C-4527-B0EC-654B946BE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4248AF5-44C4-DE6B-1662-C3E11B481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557189"/>
            <a:ext cx="9795637" cy="11048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cap="all"/>
              <a:t>Drobné vodné živočíchy</a:t>
            </a:r>
          </a:p>
        </p:txBody>
      </p:sp>
      <p:pic>
        <p:nvPicPr>
          <p:cNvPr id="2" name="Picture 2" descr="Obrázok, na ktorom je doplnok&#10;&#10;Automaticky generovaný popis">
            <a:extLst>
              <a:ext uri="{FF2B5EF4-FFF2-40B4-BE49-F238E27FC236}">
                <a16:creationId xmlns:a16="http://schemas.microsoft.com/office/drawing/2014/main" id="{6B686534-3DAE-6DFD-CDD2-2E136DADB0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28" r="23301" b="5682"/>
          <a:stretch/>
        </p:blipFill>
        <p:spPr bwMode="auto">
          <a:xfrm>
            <a:off x="505734" y="2785950"/>
            <a:ext cx="3174266" cy="351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Nezmar hnedý – Wikipédia">
            <a:extLst>
              <a:ext uri="{FF2B5EF4-FFF2-40B4-BE49-F238E27FC236}">
                <a16:creationId xmlns:a16="http://schemas.microsoft.com/office/drawing/2014/main" id="{33F643EB-A222-BD24-4B16-045588BFC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3386" y="3212231"/>
            <a:ext cx="3797536" cy="266229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JEDNOBUNKOVÉ ORGANIZMY">
            <a:extLst>
              <a:ext uri="{FF2B5EF4-FFF2-40B4-BE49-F238E27FC236}">
                <a16:creationId xmlns:a16="http://schemas.microsoft.com/office/drawing/2014/main" id="{D589FFEC-D734-22E7-E0CA-C40E8EFF7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92673" y="3366141"/>
            <a:ext cx="3797536" cy="235447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6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2E7E73-85C3-8143-B293-AC8C99FF6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198" y="738130"/>
            <a:ext cx="11193137" cy="5332164"/>
          </a:xfrm>
        </p:spPr>
        <p:txBody>
          <a:bodyPr>
            <a:normAutofit/>
          </a:bodyPr>
          <a:lstStyle/>
          <a:p>
            <a:br>
              <a:rPr lang="sk-SK" dirty="0"/>
            </a:br>
            <a:r>
              <a:rPr lang="sk-SK" dirty="0"/>
              <a:t>Vo vode žije veľké množstvo </a:t>
            </a:r>
            <a:r>
              <a:rPr lang="sk-SK" u="sng" dirty="0"/>
              <a:t>mikroorganizmov</a:t>
            </a:r>
            <a:r>
              <a:rPr lang="sk-SK" dirty="0"/>
              <a:t> a drobných živočíchov. </a:t>
            </a:r>
            <a:br>
              <a:rPr lang="sk-SK" dirty="0"/>
            </a:br>
            <a:r>
              <a:rPr lang="sk-SK" dirty="0"/>
              <a:t>Sú súčasťou </a:t>
            </a:r>
            <a:r>
              <a:rPr lang="sk-SK" u="sng" dirty="0"/>
              <a:t>planktónu </a:t>
            </a:r>
            <a:r>
              <a:rPr lang="sk-SK" dirty="0"/>
              <a:t>– </a:t>
            </a:r>
            <a:r>
              <a:rPr lang="sk-SK" u="sng" dirty="0"/>
              <a:t>poskytujú potravu </a:t>
            </a:r>
            <a:r>
              <a:rPr lang="sk-SK" dirty="0"/>
              <a:t>iným vodným živočíchom. </a:t>
            </a:r>
            <a:br>
              <a:rPr lang="sk-SK" dirty="0"/>
            </a:br>
            <a:r>
              <a:rPr lang="sk-SK" dirty="0"/>
              <a:t>Ich telo </a:t>
            </a:r>
            <a:r>
              <a:rPr lang="sk-SK" u="sng" dirty="0"/>
              <a:t>tvorí jedna alebo mnoho buniek</a:t>
            </a:r>
            <a:r>
              <a:rPr lang="sk-SK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8811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1" name="Rectangle 1032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Freeform: Shape 1034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844A110-BCB4-D2CD-E207-2FB377ECD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657" y="404342"/>
            <a:ext cx="3888526" cy="1800526"/>
          </a:xfrm>
        </p:spPr>
        <p:txBody>
          <a:bodyPr>
            <a:normAutofit/>
          </a:bodyPr>
          <a:lstStyle/>
          <a:p>
            <a:r>
              <a:rPr lang="sk-SK" dirty="0"/>
              <a:t>Črievička veľká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9508B76A-DDB8-7012-93AD-476AFF370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09209"/>
            <a:ext cx="3888528" cy="3553581"/>
          </a:xfrm>
        </p:spPr>
        <p:txBody>
          <a:bodyPr>
            <a:normAutofit/>
          </a:bodyPr>
          <a:lstStyle/>
          <a:p>
            <a:r>
              <a:rPr lang="sk-SK" sz="2500" u="sng" dirty="0"/>
              <a:t>Jednobunkový živočích </a:t>
            </a:r>
            <a:r>
              <a:rPr lang="sk-SK" sz="2500" dirty="0"/>
              <a:t>– telo mu tvorí len jedna bunka. </a:t>
            </a:r>
          </a:p>
          <a:p>
            <a:r>
              <a:rPr lang="sk-SK" sz="2500" dirty="0"/>
              <a:t>Živí sa baktériami. </a:t>
            </a:r>
          </a:p>
          <a:p>
            <a:r>
              <a:rPr lang="sk-SK" sz="2500" dirty="0"/>
              <a:t>Pohybuje sa </a:t>
            </a:r>
            <a:r>
              <a:rPr lang="sk-SK" sz="2500" u="sng" dirty="0"/>
              <a:t>brvami. </a:t>
            </a:r>
          </a:p>
          <a:p>
            <a:r>
              <a:rPr lang="sk-SK" sz="2500" dirty="0"/>
              <a:t>Vo vnútri bunky sú </a:t>
            </a:r>
            <a:r>
              <a:rPr lang="sk-SK" sz="2500" u="sng" dirty="0" err="1"/>
              <a:t>orgánčeky</a:t>
            </a:r>
            <a:r>
              <a:rPr lang="sk-SK" sz="2500" u="sng" dirty="0"/>
              <a:t>,</a:t>
            </a:r>
            <a:r>
              <a:rPr lang="sk-SK" sz="2500" dirty="0"/>
              <a:t> ktoré vykonávajú rozličné úlohy. </a:t>
            </a:r>
          </a:p>
          <a:p>
            <a:endParaRPr lang="sk-SK" sz="2000" dirty="0"/>
          </a:p>
        </p:txBody>
      </p:sp>
      <p:pic>
        <p:nvPicPr>
          <p:cNvPr id="1028" name="Picture 4" descr="JEDNOBUNKOVÉ ORGANIZMY">
            <a:extLst>
              <a:ext uri="{FF2B5EF4-FFF2-40B4-BE49-F238E27FC236}">
                <a16:creationId xmlns:a16="http://schemas.microsoft.com/office/drawing/2014/main" id="{A510615C-2F95-583E-A427-9FF5C003D4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00986" y="1990311"/>
            <a:ext cx="4747547" cy="294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ublina reči: oválna 4">
            <a:extLst>
              <a:ext uri="{FF2B5EF4-FFF2-40B4-BE49-F238E27FC236}">
                <a16:creationId xmlns:a16="http://schemas.microsoft.com/office/drawing/2014/main" id="{FA81255B-F02C-7E6A-7A49-7E1CDA523542}"/>
              </a:ext>
            </a:extLst>
          </p:cNvPr>
          <p:cNvSpPr/>
          <p:nvPr/>
        </p:nvSpPr>
        <p:spPr>
          <a:xfrm>
            <a:off x="5564928" y="643468"/>
            <a:ext cx="3501954" cy="1965742"/>
          </a:xfrm>
          <a:prstGeom prst="wedgeEllipseCallout">
            <a:avLst>
              <a:gd name="adj1" fmla="val 64195"/>
              <a:gd name="adj2" fmla="val 540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To sú moje  brvy. </a:t>
            </a:r>
          </a:p>
          <a:p>
            <a:pPr algn="ctr"/>
            <a:r>
              <a:rPr lang="sk-SK" sz="2400" dirty="0"/>
              <a:t>A takto rýchlo sa </a:t>
            </a:r>
            <a:r>
              <a:rPr lang="sk-SK" sz="24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hýbem. </a:t>
            </a:r>
            <a:endParaRPr lang="sk-SK" sz="2400" dirty="0">
              <a:solidFill>
                <a:schemeClr val="bg1"/>
              </a:solidFill>
            </a:endParaRPr>
          </a:p>
          <a:p>
            <a:pPr algn="ctr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4339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687AFE0E-B37D-4531-AFE8-231C8348EA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80090E-2E9B-22BC-20DB-CF2BCF1D7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k-SK" dirty="0"/>
              <a:t>Meňavka veľká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06D70D4-F8F2-2B36-9A39-AC5E5C830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4614759" cy="4163337"/>
          </a:xfrm>
        </p:spPr>
        <p:txBody>
          <a:bodyPr>
            <a:normAutofit/>
          </a:bodyPr>
          <a:lstStyle/>
          <a:p>
            <a:r>
              <a:rPr lang="sk-SK" sz="2400" u="sng" dirty="0"/>
              <a:t>Je tiež </a:t>
            </a:r>
            <a:r>
              <a:rPr lang="sk-SK" sz="2400" u="sng"/>
              <a:t>jednobunkový živočích. </a:t>
            </a:r>
          </a:p>
          <a:p>
            <a:r>
              <a:rPr lang="sk-SK" sz="2400" u="sng" dirty="0"/>
              <a:t>Nemá stály tvar tela</a:t>
            </a:r>
            <a:r>
              <a:rPr lang="sk-SK" sz="2400" dirty="0"/>
              <a:t>. </a:t>
            </a:r>
          </a:p>
          <a:p>
            <a:r>
              <a:rPr lang="sk-SK" sz="2400" dirty="0"/>
              <a:t>Prelievaním vnútornej časti tela sa jej vysúvajú výbežky </a:t>
            </a:r>
            <a:r>
              <a:rPr lang="sk-SK" sz="2400" u="sng" dirty="0" err="1"/>
              <a:t>panôžky</a:t>
            </a:r>
            <a:r>
              <a:rPr lang="sk-SK" sz="2400" u="sng" dirty="0"/>
              <a:t>,</a:t>
            </a:r>
            <a:r>
              <a:rPr lang="sk-SK" sz="2400" dirty="0"/>
              <a:t> ktorými sa </a:t>
            </a:r>
            <a:r>
              <a:rPr lang="sk-SK" sz="2400" u="sng" dirty="0"/>
              <a:t>pohybuje</a:t>
            </a:r>
            <a:r>
              <a:rPr lang="sk-SK" sz="2400" dirty="0"/>
              <a:t> a </a:t>
            </a:r>
            <a:r>
              <a:rPr lang="sk-SK" sz="2400" u="sng" dirty="0"/>
              <a:t>prijíma potravu.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1D8903B-1CCF-3F38-42FA-CA15959766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28" r="23301" b="5682"/>
          <a:stretch/>
        </p:blipFill>
        <p:spPr bwMode="auto">
          <a:xfrm>
            <a:off x="5823623" y="1592684"/>
            <a:ext cx="4851721" cy="536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ublina reči: oválna 3">
            <a:extLst>
              <a:ext uri="{FF2B5EF4-FFF2-40B4-BE49-F238E27FC236}">
                <a16:creationId xmlns:a16="http://schemas.microsoft.com/office/drawing/2014/main" id="{9423779C-BE89-F4FA-459D-61A78F787C5C}"/>
              </a:ext>
            </a:extLst>
          </p:cNvPr>
          <p:cNvSpPr/>
          <p:nvPr/>
        </p:nvSpPr>
        <p:spPr>
          <a:xfrm>
            <a:off x="5949107" y="457533"/>
            <a:ext cx="3569465" cy="1556092"/>
          </a:xfrm>
          <a:prstGeom prst="wedgeEllipseCallout">
            <a:avLst>
              <a:gd name="adj1" fmla="val 1297"/>
              <a:gd name="adj2" fmla="val 7898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  <a:p>
            <a:pPr algn="ctr"/>
            <a:r>
              <a:rPr lang="sk-SK" sz="2400" b="1" dirty="0"/>
              <a:t>Toto sú moje </a:t>
            </a:r>
            <a:r>
              <a:rPr lang="sk-SK" sz="2400" b="1" dirty="0" err="1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panôžky</a:t>
            </a:r>
            <a:r>
              <a:rPr lang="sk-SK" sz="2400" b="1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sk-SK" sz="24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90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Nezmar hnedý – Wikipédia">
            <a:extLst>
              <a:ext uri="{FF2B5EF4-FFF2-40B4-BE49-F238E27FC236}">
                <a16:creationId xmlns:a16="http://schemas.microsoft.com/office/drawing/2014/main" id="{F44BB5CE-FBF4-D790-E3E3-46B3F8C2BF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3" t="-161" r="1714" b="160"/>
          <a:stretch/>
        </p:blipFill>
        <p:spPr bwMode="auto">
          <a:xfrm>
            <a:off x="433491" y="1000967"/>
            <a:ext cx="7117105" cy="549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1" name="Rectangle 308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75FB8A-5D47-6992-6275-AF44DB700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sk-SK" sz="4000" dirty="0"/>
              <a:t>  Nezmar hnedý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85D8A38-DC50-EE50-9B55-9C7CAFC45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1905918"/>
            <a:ext cx="3822189" cy="4271045"/>
          </a:xfrm>
        </p:spPr>
        <p:txBody>
          <a:bodyPr>
            <a:normAutofit lnSpcReduction="10000"/>
          </a:bodyPr>
          <a:lstStyle/>
          <a:p>
            <a:r>
              <a:rPr lang="sk-SK" sz="2500" dirty="0"/>
              <a:t>Je mnohobunkový živočích. </a:t>
            </a:r>
          </a:p>
          <a:p>
            <a:r>
              <a:rPr lang="sk-SK" sz="2500" dirty="0"/>
              <a:t>Má  valcovité telo s ramenami, na ktorých sú </a:t>
            </a:r>
            <a:r>
              <a:rPr lang="sk-SK" sz="2500" u="sng" dirty="0"/>
              <a:t>pŕhlivé bunky. </a:t>
            </a:r>
          </a:p>
          <a:p>
            <a:r>
              <a:rPr lang="sk-SK" sz="2500" dirty="0"/>
              <a:t>Žije prichytený na rastlinách, ulitách, kameňoch.</a:t>
            </a:r>
          </a:p>
          <a:p>
            <a:r>
              <a:rPr lang="sk-SK" sz="2500" dirty="0"/>
              <a:t>Prichytáva sa na </a:t>
            </a:r>
            <a:r>
              <a:rPr lang="sk-SK" sz="2500" dirty="0" err="1"/>
              <a:t>ne</a:t>
            </a:r>
            <a:r>
              <a:rPr lang="sk-SK" sz="2500" dirty="0"/>
              <a:t> </a:t>
            </a:r>
            <a:r>
              <a:rPr lang="sk-SK" sz="2500" u="sng" dirty="0"/>
              <a:t>nožným diskom.</a:t>
            </a:r>
          </a:p>
          <a:p>
            <a:r>
              <a:rPr lang="sk-SK" sz="2500" dirty="0"/>
              <a:t>Živí sa planktónom. </a:t>
            </a:r>
          </a:p>
          <a:p>
            <a:endParaRPr lang="sk-SK" sz="2500" dirty="0"/>
          </a:p>
          <a:p>
            <a:endParaRPr lang="sk-SK" sz="2000" dirty="0"/>
          </a:p>
        </p:txBody>
      </p:sp>
      <p:sp>
        <p:nvSpPr>
          <p:cNvPr id="4" name="Bublina reči: oválna 3">
            <a:extLst>
              <a:ext uri="{FF2B5EF4-FFF2-40B4-BE49-F238E27FC236}">
                <a16:creationId xmlns:a16="http://schemas.microsoft.com/office/drawing/2014/main" id="{288849E7-2A63-AB79-EA9E-53B7A50CDE41}"/>
              </a:ext>
            </a:extLst>
          </p:cNvPr>
          <p:cNvSpPr/>
          <p:nvPr/>
        </p:nvSpPr>
        <p:spPr>
          <a:xfrm>
            <a:off x="-401028" y="583894"/>
            <a:ext cx="2963537" cy="936433"/>
          </a:xfrm>
          <a:prstGeom prst="wedgeEllipseCallout">
            <a:avLst>
              <a:gd name="adj1" fmla="val -6637"/>
              <a:gd name="adj2" fmla="val 1048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/>
              <a:t>Tu je môj nožný disk. </a:t>
            </a:r>
          </a:p>
        </p:txBody>
      </p:sp>
      <p:sp>
        <p:nvSpPr>
          <p:cNvPr id="5" name="Bublina reči: oválna 4">
            <a:extLst>
              <a:ext uri="{FF2B5EF4-FFF2-40B4-BE49-F238E27FC236}">
                <a16:creationId xmlns:a16="http://schemas.microsoft.com/office/drawing/2014/main" id="{9A685AA5-E2E7-87C4-3534-59291D840D2A}"/>
              </a:ext>
            </a:extLst>
          </p:cNvPr>
          <p:cNvSpPr/>
          <p:nvPr/>
        </p:nvSpPr>
        <p:spPr>
          <a:xfrm>
            <a:off x="4142342" y="1000967"/>
            <a:ext cx="2411824" cy="1211855"/>
          </a:xfrm>
          <a:prstGeom prst="wedgeEllipseCallout">
            <a:avLst>
              <a:gd name="adj1" fmla="val -21334"/>
              <a:gd name="adj2" fmla="val 117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Psst. Práve lovím. </a:t>
            </a:r>
            <a:endParaRPr lang="sk-SK" sz="2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28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ituácie, keď sa potrebuješ sústrediť na prácu - EMEFKA">
            <a:extLst>
              <a:ext uri="{FF2B5EF4-FFF2-40B4-BE49-F238E27FC236}">
                <a16:creationId xmlns:a16="http://schemas.microsoft.com/office/drawing/2014/main" id="{11B880F5-0277-05D2-F876-E942488846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8" r="-2" b="-2"/>
          <a:stretch/>
        </p:blipFill>
        <p:spPr bwMode="auto">
          <a:xfrm>
            <a:off x="0" y="0"/>
            <a:ext cx="7113748" cy="6864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9894296-17D3-95F1-D0CF-497E2C186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6217" y="506776"/>
            <a:ext cx="4505899" cy="584995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400" b="1" dirty="0">
                <a:solidFill>
                  <a:srgbClr val="FFFFFF"/>
                </a:solidFill>
              </a:rPr>
              <a:t>Ak.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85FA8FB0-6CE3-D0E8-AC2A-81AA7A6D95F4}"/>
              </a:ext>
            </a:extLst>
          </p:cNvPr>
          <p:cNvSpPr txBox="1"/>
          <p:nvPr/>
        </p:nvSpPr>
        <p:spPr>
          <a:xfrm>
            <a:off x="7436386" y="1101687"/>
            <a:ext cx="419742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 si si materiál preštudoval, tak</a:t>
            </a:r>
            <a:r>
              <a:rPr lang="sk-SK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 </a:t>
            </a:r>
            <a:r>
              <a:rPr lang="sk-SK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zapíš kľúčové </a:t>
            </a:r>
            <a:r>
              <a:rPr lang="sk-SK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slová do zošita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sk-SK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97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80193-C475-D9CF-A5F2-1F660E8C9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012" y="330505"/>
            <a:ext cx="6676222" cy="478132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sz="3400" dirty="0"/>
            </a:br>
            <a:br>
              <a:rPr lang="en-US" sz="3400" dirty="0"/>
            </a:br>
            <a:br>
              <a:rPr lang="sk-SK" sz="3400" dirty="0"/>
            </a:br>
            <a:br>
              <a:rPr lang="sk-SK" sz="3400" dirty="0"/>
            </a:br>
            <a:br>
              <a:rPr lang="sk-SK" sz="3400" dirty="0"/>
            </a:br>
            <a:br>
              <a:rPr lang="sk-SK" sz="3400" dirty="0"/>
            </a:br>
            <a:br>
              <a:rPr lang="sk-SK" sz="3400" dirty="0"/>
            </a:br>
            <a:br>
              <a:rPr lang="sk-SK" sz="3400" dirty="0"/>
            </a:br>
            <a:br>
              <a:rPr lang="sk-SK" sz="3400" dirty="0"/>
            </a:b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Poď si všetko hravo zopakovať v testovacej časti na vytvorenej webovej stránke. </a:t>
            </a:r>
            <a:br>
              <a:rPr lang="en-US" sz="3400" dirty="0"/>
            </a:br>
            <a:endParaRPr lang="en-US" sz="3400" dirty="0"/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CAE46FE2-C3D6-AA8F-B463-F78BA103587A}"/>
              </a:ext>
            </a:extLst>
          </p:cNvPr>
          <p:cNvSpPr txBox="1"/>
          <p:nvPr/>
        </p:nvSpPr>
        <p:spPr>
          <a:xfrm>
            <a:off x="661012" y="2038120"/>
            <a:ext cx="788628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k-SK" sz="3200" dirty="0"/>
          </a:p>
          <a:p>
            <a:endParaRPr lang="sk-SK" sz="3200" dirty="0"/>
          </a:p>
        </p:txBody>
      </p:sp>
      <p:pic>
        <p:nvPicPr>
          <p:cNvPr id="3" name="Picture 2" descr="Download wordwall images for free">
            <a:extLst>
              <a:ext uri="{FF2B5EF4-FFF2-40B4-BE49-F238E27FC236}">
                <a16:creationId xmlns:a16="http://schemas.microsoft.com/office/drawing/2014/main" id="{2BCFF44F-75C8-BD23-F65F-99D66394D1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28" t="6292" r="17837" b="12659"/>
          <a:stretch/>
        </p:blipFill>
        <p:spPr bwMode="auto">
          <a:xfrm>
            <a:off x="7647820" y="3555841"/>
            <a:ext cx="3175976" cy="253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50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1B2258-FE09-83E1-A4C4-E2C1FA42A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sk-SK">
                <a:solidFill>
                  <a:schemeClr val="tx1">
                    <a:lumMod val="85000"/>
                    <a:lumOff val="15000"/>
                  </a:schemeClr>
                </a:solidFill>
              </a:rPr>
              <a:t>Použitý obrazový materiál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00D46A8-ABB9-6F1B-0E91-B27F168FA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r>
              <a:rPr lang="sk-SK" sz="200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https://upload.wikimedia.org/wikipedia/commons/thumb/2/20/Amoeba_proteus.jpg/1200px-Amoeba_proteus.jpg?20130201223930</a:t>
            </a:r>
          </a:p>
          <a:p>
            <a:r>
              <a:rPr lang="sk-SK" sz="200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https://www.youtube.com/watch?v=bPwVOggUp4M&amp;feature=emb_rel_end</a:t>
            </a:r>
            <a:endParaRPr lang="sk-SK"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5775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252</Words>
  <Application>Microsoft Office PowerPoint</Application>
  <PresentationFormat>Širokouhlá</PresentationFormat>
  <Paragraphs>29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Motív Office</vt:lpstr>
      <vt:lpstr>Drobné vodné živočíchy</vt:lpstr>
      <vt:lpstr> Vo vode žije veľké množstvo mikroorganizmov a drobných živočíchov.  Sú súčasťou planktónu – poskytujú potravu iným vodným živočíchom.  Ich telo tvorí jedna alebo mnoho buniek. </vt:lpstr>
      <vt:lpstr>Črievička veľká</vt:lpstr>
      <vt:lpstr>Meňavka veľká</vt:lpstr>
      <vt:lpstr>  Nezmar hnedý</vt:lpstr>
      <vt:lpstr>Ak.</vt:lpstr>
      <vt:lpstr>         Poď si všetko hravo zopakovať v testovacej časti na vytvorenej webovej stránke.  </vt:lpstr>
      <vt:lpstr>Použitý obrazový materiál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Drobné vodné živočíchy</dc:title>
  <dc:creator>Mária Rečičárová</dc:creator>
  <cp:lastModifiedBy>Mária Rečičárová</cp:lastModifiedBy>
  <cp:revision>8</cp:revision>
  <dcterms:created xsi:type="dcterms:W3CDTF">2022-10-03T20:15:40Z</dcterms:created>
  <dcterms:modified xsi:type="dcterms:W3CDTF">2023-06-12T16:15:18Z</dcterms:modified>
</cp:coreProperties>
</file>