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660" r:id="rId4"/>
    <p:sldMasterId id="2147483672" r:id="rId5"/>
    <p:sldMasterId id="2147483684" r:id="rId6"/>
    <p:sldMasterId id="2147483732" r:id="rId7"/>
  </p:sldMasterIdLst>
  <p:sldIdLst>
    <p:sldId id="256" r:id="rId8"/>
    <p:sldId id="257" r:id="rId9"/>
    <p:sldId id="272" r:id="rId10"/>
    <p:sldId id="259" r:id="rId11"/>
    <p:sldId id="273" r:id="rId12"/>
    <p:sldId id="282" r:id="rId13"/>
    <p:sldId id="264" r:id="rId14"/>
    <p:sldId id="275" r:id="rId15"/>
    <p:sldId id="266" r:id="rId16"/>
    <p:sldId id="276" r:id="rId17"/>
    <p:sldId id="277" r:id="rId18"/>
    <p:sldId id="267" r:id="rId19"/>
    <p:sldId id="268" r:id="rId20"/>
    <p:sldId id="278" r:id="rId21"/>
    <p:sldId id="279" r:id="rId22"/>
    <p:sldId id="270" r:id="rId23"/>
    <p:sldId id="274" r:id="rId24"/>
    <p:sldId id="285" r:id="rId25"/>
    <p:sldId id="262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 autoAdjust="0"/>
    <p:restoredTop sz="94660"/>
  </p:normalViewPr>
  <p:slideViewPr>
    <p:cSldViewPr snapToGrid="0">
      <p:cViewPr varScale="1">
        <p:scale>
          <a:sx n="58" d="100"/>
          <a:sy n="58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C7B9-0E9A-3585-5986-FFBE279E6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0437D2-CE72-7371-AB60-74EE629A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B55D90-5BC8-85A8-C9B3-0614B1A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784DF1-7B53-DCC1-4231-3FC5B0BD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F5F80B8-B295-26ED-463E-23736DF5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810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5B294-FF53-B2C6-4F80-CC6D3349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77DCF57-CD31-E249-7522-3ABDB8303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CB4FF8-A1AA-3E2C-9C35-6764D861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F64CAE-8F96-EF0A-8CAF-B8926E4B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F12823-EC7D-3ED0-3E67-26AE0609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393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E414DDE-1C1C-414A-AA69-CFB866778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482A2D7-7074-D561-C578-9E0E24694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B328F1-01A0-3EBC-3100-3A6D8DE0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9D2C28-C0F4-C499-22C1-2F3E6176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BF7F83-1607-852A-1E18-52BDD569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244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C7B9-0E9A-3585-5986-FFBE279E6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0437D2-CE72-7371-AB60-74EE629A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B55D90-5BC8-85A8-C9B3-0614B1A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784DF1-7B53-DCC1-4231-3FC5B0BD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F5F80B8-B295-26ED-463E-23736DF5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8138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08C7F-7415-DD78-0864-1CCCD881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D3C700-5C8D-218D-0BA2-91A5BE37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48660B-A69B-D8F8-3811-6AFDEB07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C99EEE-B382-257F-451B-D8D9BC8D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8C0974-FEE2-A91D-2527-1A23857A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235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24F79-0BCE-6C11-43C4-A58DADE6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71A798-84B7-CCF3-2E3E-12C695027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815247-59F0-CF71-8570-789C54C3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9196B9-B570-17E2-0760-EB65188A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C5D94F-D6F5-CC96-D322-7B997337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226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EC680-D2E8-05C5-E7CE-4A895123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214B18-F3F8-DADE-E900-028D343E6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CCB65B-638C-08D9-B854-68CFB1A6A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7635506-83B6-1B2D-6187-3D555699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B1D67C8-A0E7-9BC1-CD8B-F83B828E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500D7FF-1BEE-55DC-F49E-9DFA9FC8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664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C7096-3409-5451-A9CA-B8FAEFD5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2D39A-3135-1047-4EA1-540F43A05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3CAE06A-8D25-42C2-75CD-7F6E91E60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F4D4FB-15BC-5DFF-CBFA-340AC8BBB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F9033B5-6978-33B8-D23A-077847C58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B91416E-DF4D-527C-C612-91992768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E88234F-44BF-84E5-A552-04BF06EA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5E6C472-30C7-0DF7-2017-B5B00454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935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B85E-9711-7134-A74C-5B6DFBCE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4337330-DD09-97E9-E3B7-A8C4D109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D9830D-9A6D-50AC-52E2-C743AD13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EC97D1-C439-DFE8-C489-29BC7D0D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745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A7D9FE9-BE6C-C1CD-5AEB-913863E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B4ED165-90B3-6945-C4EE-529570E8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AF27FCE-F951-C23E-A1FE-90A75509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202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8BE53-FB67-C201-06BE-E4A9F990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479863-34F4-7577-8E54-45F2126A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C9D3BF-590D-93C9-7B92-D07ABAD23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449F583-2F6F-67CB-F6AE-477A8394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CA2BF78-33DE-B4C2-865C-9CDF98F8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E15CB9-560F-2E8B-3770-BE3E2BBE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067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08C7F-7415-DD78-0864-1CCCD881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D3C700-5C8D-218D-0BA2-91A5BE37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48660B-A69B-D8F8-3811-6AFDEB07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C99EEE-B382-257F-451B-D8D9BC8D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8C0974-FEE2-A91D-2527-1A23857A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4829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A6977-443B-6A56-AE21-06E6C52C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CEF694D-5887-778F-D4C9-56396CA16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6896D7-92C6-BF4E-0BF9-0DB0B4098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C1D9F5-AD45-AAF0-3C7E-A3695220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DE5FB6-7C54-4F3E-40B2-54A63C65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3BBEC6D-01CF-2687-885E-7880D028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26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5B294-FF53-B2C6-4F80-CC6D3349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77DCF57-CD31-E249-7522-3ABDB8303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CB4FF8-A1AA-3E2C-9C35-6764D861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F64CAE-8F96-EF0A-8CAF-B8926E4B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F12823-EC7D-3ED0-3E67-26AE0609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545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E414DDE-1C1C-414A-AA69-CFB866778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482A2D7-7074-D561-C578-9E0E24694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B328F1-01A0-3EBC-3100-3A6D8DE0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9D2C28-C0F4-C499-22C1-2F3E6176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BF7F83-1607-852A-1E18-52BDD569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450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C7B9-0E9A-3585-5986-FFBE279E6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0437D2-CE72-7371-AB60-74EE629A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B55D90-5BC8-85A8-C9B3-0614B1A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784DF1-7B53-DCC1-4231-3FC5B0BD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F5F80B8-B295-26ED-463E-23736DF5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0557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08C7F-7415-DD78-0864-1CCCD881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D3C700-5C8D-218D-0BA2-91A5BE37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48660B-A69B-D8F8-3811-6AFDEB07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C99EEE-B382-257F-451B-D8D9BC8D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8C0974-FEE2-A91D-2527-1A23857A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5312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24F79-0BCE-6C11-43C4-A58DADE6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71A798-84B7-CCF3-2E3E-12C695027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815247-59F0-CF71-8570-789C54C3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9196B9-B570-17E2-0760-EB65188A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C5D94F-D6F5-CC96-D322-7B997337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9199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EC680-D2E8-05C5-E7CE-4A895123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214B18-F3F8-DADE-E900-028D343E6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CCB65B-638C-08D9-B854-68CFB1A6A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7635506-83B6-1B2D-6187-3D555699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B1D67C8-A0E7-9BC1-CD8B-F83B828E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500D7FF-1BEE-55DC-F49E-9DFA9FC8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7223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C7096-3409-5451-A9CA-B8FAEFD5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2D39A-3135-1047-4EA1-540F43A05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3CAE06A-8D25-42C2-75CD-7F6E91E60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F4D4FB-15BC-5DFF-CBFA-340AC8BBB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F9033B5-6978-33B8-D23A-077847C58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B91416E-DF4D-527C-C612-91992768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E88234F-44BF-84E5-A552-04BF06EA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5E6C472-30C7-0DF7-2017-B5B00454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6942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B85E-9711-7134-A74C-5B6DFBCE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4337330-DD09-97E9-E3B7-A8C4D109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D9830D-9A6D-50AC-52E2-C743AD13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EC97D1-C439-DFE8-C489-29BC7D0D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1679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A7D9FE9-BE6C-C1CD-5AEB-913863E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B4ED165-90B3-6945-C4EE-529570E8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AF27FCE-F951-C23E-A1FE-90A75509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620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24F79-0BCE-6C11-43C4-A58DADE6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71A798-84B7-CCF3-2E3E-12C695027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815247-59F0-CF71-8570-789C54C3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9196B9-B570-17E2-0760-EB65188A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C5D94F-D6F5-CC96-D322-7B997337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1020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8BE53-FB67-C201-06BE-E4A9F990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479863-34F4-7577-8E54-45F2126A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C9D3BF-590D-93C9-7B92-D07ABAD23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449F583-2F6F-67CB-F6AE-477A8394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CA2BF78-33DE-B4C2-865C-9CDF98F8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E15CB9-560F-2E8B-3770-BE3E2BBE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8502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A6977-443B-6A56-AE21-06E6C52C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CEF694D-5887-778F-D4C9-56396CA16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6896D7-92C6-BF4E-0BF9-0DB0B4098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C1D9F5-AD45-AAF0-3C7E-A3695220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DE5FB6-7C54-4F3E-40B2-54A63C65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3BBEC6D-01CF-2687-885E-7880D028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2534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5B294-FF53-B2C6-4F80-CC6D3349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77DCF57-CD31-E249-7522-3ABDB8303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CB4FF8-A1AA-3E2C-9C35-6764D861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F64CAE-8F96-EF0A-8CAF-B8926E4B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F12823-EC7D-3ED0-3E67-26AE0609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765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E414DDE-1C1C-414A-AA69-CFB866778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482A2D7-7074-D561-C578-9E0E24694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B328F1-01A0-3EBC-3100-3A6D8DE0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9D2C28-C0F4-C499-22C1-2F3E6176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BF7F83-1607-852A-1E18-52BDD569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341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C7B9-0E9A-3585-5986-FFBE279E6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0437D2-CE72-7371-AB60-74EE629A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B55D90-5BC8-85A8-C9B3-0614B1A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784DF1-7B53-DCC1-4231-3FC5B0BD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F5F80B8-B295-26ED-463E-23736DF5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2221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08C7F-7415-DD78-0864-1CCCD881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D3C700-5C8D-218D-0BA2-91A5BE37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48660B-A69B-D8F8-3811-6AFDEB07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C99EEE-B382-257F-451B-D8D9BC8D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8C0974-FEE2-A91D-2527-1A23857A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9647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24F79-0BCE-6C11-43C4-A58DADE6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71A798-84B7-CCF3-2E3E-12C695027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815247-59F0-CF71-8570-789C54C3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9196B9-B570-17E2-0760-EB65188A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C5D94F-D6F5-CC96-D322-7B997337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9614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EC680-D2E8-05C5-E7CE-4A895123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214B18-F3F8-DADE-E900-028D343E6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CCB65B-638C-08D9-B854-68CFB1A6A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7635506-83B6-1B2D-6187-3D555699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B1D67C8-A0E7-9BC1-CD8B-F83B828E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500D7FF-1BEE-55DC-F49E-9DFA9FC8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364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C7096-3409-5451-A9CA-B8FAEFD5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2D39A-3135-1047-4EA1-540F43A05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3CAE06A-8D25-42C2-75CD-7F6E91E60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F4D4FB-15BC-5DFF-CBFA-340AC8BBB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F9033B5-6978-33B8-D23A-077847C58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B91416E-DF4D-527C-C612-91992768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E88234F-44BF-84E5-A552-04BF06EA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5E6C472-30C7-0DF7-2017-B5B00454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2307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B85E-9711-7134-A74C-5B6DFBCE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4337330-DD09-97E9-E3B7-A8C4D109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D9830D-9A6D-50AC-52E2-C743AD13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EC97D1-C439-DFE8-C489-29BC7D0D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218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EC680-D2E8-05C5-E7CE-4A895123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214B18-F3F8-DADE-E900-028D343E6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CCB65B-638C-08D9-B854-68CFB1A6A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7635506-83B6-1B2D-6187-3D555699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B1D67C8-A0E7-9BC1-CD8B-F83B828E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500D7FF-1BEE-55DC-F49E-9DFA9FC8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856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A7D9FE9-BE6C-C1CD-5AEB-913863E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B4ED165-90B3-6945-C4EE-529570E8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AF27FCE-F951-C23E-A1FE-90A75509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4324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8BE53-FB67-C201-06BE-E4A9F990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479863-34F4-7577-8E54-45F2126A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C9D3BF-590D-93C9-7B92-D07ABAD23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449F583-2F6F-67CB-F6AE-477A8394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CA2BF78-33DE-B4C2-865C-9CDF98F8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E15CB9-560F-2E8B-3770-BE3E2BBE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195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A6977-443B-6A56-AE21-06E6C52C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CEF694D-5887-778F-D4C9-56396CA16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6896D7-92C6-BF4E-0BF9-0DB0B4098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C1D9F5-AD45-AAF0-3C7E-A3695220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DE5FB6-7C54-4F3E-40B2-54A63C65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3BBEC6D-01CF-2687-885E-7880D028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642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5B294-FF53-B2C6-4F80-CC6D3349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77DCF57-CD31-E249-7522-3ABDB8303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CB4FF8-A1AA-3E2C-9C35-6764D861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F64CAE-8F96-EF0A-8CAF-B8926E4B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F12823-EC7D-3ED0-3E67-26AE0609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8020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E414DDE-1C1C-414A-AA69-CFB866778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482A2D7-7074-D561-C578-9E0E24694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B328F1-01A0-3EBC-3100-3A6D8DE0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9D2C28-C0F4-C499-22C1-2F3E6176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BF7F83-1607-852A-1E18-52BDD569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6895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C7B9-0E9A-3585-5986-FFBE279E6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0437D2-CE72-7371-AB60-74EE629A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B55D90-5BC8-85A8-C9B3-0614B1A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784DF1-7B53-DCC1-4231-3FC5B0BD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F5F80B8-B295-26ED-463E-23736DF5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90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08C7F-7415-DD78-0864-1CCCD881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D3C700-5C8D-218D-0BA2-91A5BE37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48660B-A69B-D8F8-3811-6AFDEB07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C99EEE-B382-257F-451B-D8D9BC8D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8C0974-FEE2-A91D-2527-1A23857A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5266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24F79-0BCE-6C11-43C4-A58DADE6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71A798-84B7-CCF3-2E3E-12C695027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815247-59F0-CF71-8570-789C54C3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9196B9-B570-17E2-0760-EB65188A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C5D94F-D6F5-CC96-D322-7B997337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5973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EC680-D2E8-05C5-E7CE-4A895123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214B18-F3F8-DADE-E900-028D343E6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CCB65B-638C-08D9-B854-68CFB1A6A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7635506-83B6-1B2D-6187-3D555699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B1D67C8-A0E7-9BC1-CD8B-F83B828E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500D7FF-1BEE-55DC-F49E-9DFA9FC8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5064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C7096-3409-5451-A9CA-B8FAEFD5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2D39A-3135-1047-4EA1-540F43A05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3CAE06A-8D25-42C2-75CD-7F6E91E60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F4D4FB-15BC-5DFF-CBFA-340AC8BBB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F9033B5-6978-33B8-D23A-077847C58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B91416E-DF4D-527C-C612-91992768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E88234F-44BF-84E5-A552-04BF06EA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5E6C472-30C7-0DF7-2017-B5B00454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75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C7096-3409-5451-A9CA-B8FAEFD5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2D39A-3135-1047-4EA1-540F43A05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3CAE06A-8D25-42C2-75CD-7F6E91E60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F4D4FB-15BC-5DFF-CBFA-340AC8BBB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F9033B5-6978-33B8-D23A-077847C58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B91416E-DF4D-527C-C612-91992768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E88234F-44BF-84E5-A552-04BF06EA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5E6C472-30C7-0DF7-2017-B5B00454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1671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B85E-9711-7134-A74C-5B6DFBCE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4337330-DD09-97E9-E3B7-A8C4D109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D9830D-9A6D-50AC-52E2-C743AD13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EC97D1-C439-DFE8-C489-29BC7D0D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0809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A7D9FE9-BE6C-C1CD-5AEB-913863E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B4ED165-90B3-6945-C4EE-529570E8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AF27FCE-F951-C23E-A1FE-90A75509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9095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8BE53-FB67-C201-06BE-E4A9F990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479863-34F4-7577-8E54-45F2126A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C9D3BF-590D-93C9-7B92-D07ABAD23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449F583-2F6F-67CB-F6AE-477A8394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CA2BF78-33DE-B4C2-865C-9CDF98F8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E15CB9-560F-2E8B-3770-BE3E2BBE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202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A6977-443B-6A56-AE21-06E6C52C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CEF694D-5887-778F-D4C9-56396CA16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6896D7-92C6-BF4E-0BF9-0DB0B4098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C1D9F5-AD45-AAF0-3C7E-A3695220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DE5FB6-7C54-4F3E-40B2-54A63C65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3BBEC6D-01CF-2687-885E-7880D028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318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5B294-FF53-B2C6-4F80-CC6D3349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77DCF57-CD31-E249-7522-3ABDB8303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CB4FF8-A1AA-3E2C-9C35-6764D861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F64CAE-8F96-EF0A-8CAF-B8926E4B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F12823-EC7D-3ED0-3E67-26AE0609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1279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E414DDE-1C1C-414A-AA69-CFB866778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482A2D7-7074-D561-C578-9E0E24694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B328F1-01A0-3EBC-3100-3A6D8DE0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9D2C28-C0F4-C499-22C1-2F3E6176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BF7F83-1607-852A-1E18-52BDD569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3660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C7B9-0E9A-3585-5986-FFBE279E6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0437D2-CE72-7371-AB60-74EE629A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B55D90-5BC8-85A8-C9B3-0614B1A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784DF1-7B53-DCC1-4231-3FC5B0BD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F5F80B8-B295-26ED-463E-23736DF5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8162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08C7F-7415-DD78-0864-1CCCD881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D3C700-5C8D-218D-0BA2-91A5BE37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48660B-A69B-D8F8-3811-6AFDEB07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C99EEE-B382-257F-451B-D8D9BC8D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8C0974-FEE2-A91D-2527-1A23857A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614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24F79-0BCE-6C11-43C4-A58DADE6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71A798-84B7-CCF3-2E3E-12C695027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815247-59F0-CF71-8570-789C54C3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9196B9-B570-17E2-0760-EB65188A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C5D94F-D6F5-CC96-D322-7B997337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1575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EC680-D2E8-05C5-E7CE-4A895123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214B18-F3F8-DADE-E900-028D343E6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CCB65B-638C-08D9-B854-68CFB1A6A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7635506-83B6-1B2D-6187-3D555699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B1D67C8-A0E7-9BC1-CD8B-F83B828E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500D7FF-1BEE-55DC-F49E-9DFA9FC8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67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B85E-9711-7134-A74C-5B6DFBCE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4337330-DD09-97E9-E3B7-A8C4D109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D9830D-9A6D-50AC-52E2-C743AD13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EC97D1-C439-DFE8-C489-29BC7D0D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799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C7096-3409-5451-A9CA-B8FAEFD5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2D39A-3135-1047-4EA1-540F43A05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3CAE06A-8D25-42C2-75CD-7F6E91E60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F4D4FB-15BC-5DFF-CBFA-340AC8BBB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F9033B5-6978-33B8-D23A-077847C58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B91416E-DF4D-527C-C612-91992768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E88234F-44BF-84E5-A552-04BF06EA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5E6C472-30C7-0DF7-2017-B5B00454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1035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B85E-9711-7134-A74C-5B6DFBCE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4337330-DD09-97E9-E3B7-A8C4D109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D9830D-9A6D-50AC-52E2-C743AD13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EC97D1-C439-DFE8-C489-29BC7D0D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4306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A7D9FE9-BE6C-C1CD-5AEB-913863E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B4ED165-90B3-6945-C4EE-529570E8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AF27FCE-F951-C23E-A1FE-90A75509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5412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8BE53-FB67-C201-06BE-E4A9F990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479863-34F4-7577-8E54-45F2126A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C9D3BF-590D-93C9-7B92-D07ABAD23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449F583-2F6F-67CB-F6AE-477A8394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CA2BF78-33DE-B4C2-865C-9CDF98F8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E15CB9-560F-2E8B-3770-BE3E2BBE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5821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A6977-443B-6A56-AE21-06E6C52C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CEF694D-5887-778F-D4C9-56396CA16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6896D7-92C6-BF4E-0BF9-0DB0B4098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C1D9F5-AD45-AAF0-3C7E-A3695220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DE5FB6-7C54-4F3E-40B2-54A63C65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3BBEC6D-01CF-2687-885E-7880D028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7522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5B294-FF53-B2C6-4F80-CC6D3349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77DCF57-CD31-E249-7522-3ABDB8303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CB4FF8-A1AA-3E2C-9C35-6764D861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F64CAE-8F96-EF0A-8CAF-B8926E4B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F12823-EC7D-3ED0-3E67-26AE0609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3440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E414DDE-1C1C-414A-AA69-CFB866778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482A2D7-7074-D561-C578-9E0E24694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B328F1-01A0-3EBC-3100-3A6D8DE0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9D2C28-C0F4-C499-22C1-2F3E6176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BF7F83-1607-852A-1E18-52BDD569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3451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81369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43685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488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A7D9FE9-BE6C-C1CD-5AEB-913863E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B4ED165-90B3-6945-C4EE-529570E8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AF27FCE-F951-C23E-A1FE-90A75509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12383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3651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6605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2756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038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32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50667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67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58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8BE53-FB67-C201-06BE-E4A9F990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479863-34F4-7577-8E54-45F2126A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C9D3BF-590D-93C9-7B92-D07ABAD23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449F583-2F6F-67CB-F6AE-477A8394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CA2BF78-33DE-B4C2-865C-9CDF98F8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E15CB9-560F-2E8B-3770-BE3E2BBE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85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A6977-443B-6A56-AE21-06E6C52C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CEF694D-5887-778F-D4C9-56396CA16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6896D7-92C6-BF4E-0BF9-0DB0B4098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C1D9F5-AD45-AAF0-3C7E-A3695220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DE5FB6-7C54-4F3E-40B2-54A63C65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3BBEC6D-01CF-2687-885E-7880D028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58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C2E27A8-5B7F-C788-81F3-D67EFDAF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1459F7-1E8F-7A77-3F86-251251250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F2BB4B-2385-14A3-DD93-9271ACA7D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971DEF-034B-3FC4-8CDC-9CF95EF4B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EAC00CF-B1D7-0D03-40CA-621BF64E0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865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C2E27A8-5B7F-C788-81F3-D67EFDAF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1459F7-1E8F-7A77-3F86-251251250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F2BB4B-2385-14A3-DD93-9271ACA7D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971DEF-034B-3FC4-8CDC-9CF95EF4B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EAC00CF-B1D7-0D03-40CA-621BF64E0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818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C2E27A8-5B7F-C788-81F3-D67EFDAF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1459F7-1E8F-7A77-3F86-251251250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F2BB4B-2385-14A3-DD93-9271ACA7D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971DEF-034B-3FC4-8CDC-9CF95EF4B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EAC00CF-B1D7-0D03-40CA-621BF64E0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829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C2E27A8-5B7F-C788-81F3-D67EFDAF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1459F7-1E8F-7A77-3F86-251251250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F2BB4B-2385-14A3-DD93-9271ACA7D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971DEF-034B-3FC4-8CDC-9CF95EF4B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EAC00CF-B1D7-0D03-40CA-621BF64E0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57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C2E27A8-5B7F-C788-81F3-D67EFDAF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1459F7-1E8F-7A77-3F86-251251250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F2BB4B-2385-14A3-DD93-9271ACA7D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971DEF-034B-3FC4-8CDC-9CF95EF4B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EAC00CF-B1D7-0D03-40CA-621BF64E0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87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C2E27A8-5B7F-C788-81F3-D67EFDAF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1459F7-1E8F-7A77-3F86-251251250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F2BB4B-2385-14A3-DD93-9271ACA7D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971DEF-034B-3FC4-8CDC-9CF95EF4B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EAC00CF-B1D7-0D03-40CA-621BF64E0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520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A793-88DD-472C-8AFB-53774270C9D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370A-FBDF-4720-9053-CB28DFC3B2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5543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audio" Target="../media/audio1.wav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-ucebnice.sk/stare/e-ucebnice/biologia5naWelp/vodn_bezstavovce.ht" TargetMode="External"/><Relationship Id="rId2" Type="http://schemas.openxmlformats.org/officeDocument/2006/relationships/hyperlink" Target="https://upload.wikimedia.org/wikipedia/commons/7/76/Anodonta_cygnea_2.jpg" TargetMode="External"/><Relationship Id="rId1" Type="http://schemas.openxmlformats.org/officeDocument/2006/relationships/slideLayout" Target="../slideLayouts/slideLayout72.xml"/><Relationship Id="rId5" Type="http://schemas.openxmlformats.org/officeDocument/2006/relationships/hyperlink" Target="https://sk.wikipedia.org/wiki/Pav%C3%BAk_vodn%C3%BD" TargetMode="External"/><Relationship Id="rId4" Type="http://schemas.openxmlformats.org/officeDocument/2006/relationships/hyperlink" Target="https://sk.wikipedia.org/wiki/Vodniak_vysok%C3%BD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3FA631C-E174-0B6A-6821-1CA53414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62013"/>
            <a:ext cx="4449763" cy="2865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odnár striebristý - pavúk vodný">
            <a:extLst>
              <a:ext uri="{FF2B5EF4-FFF2-40B4-BE49-F238E27FC236}">
                <a16:creationId xmlns:a16="http://schemas.microsoft.com/office/drawing/2014/main" id="{F9B33827-54D4-6B27-CD03-146ADB09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862013"/>
            <a:ext cx="1358900" cy="958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javica lekárska">
            <a:extLst>
              <a:ext uri="{FF2B5EF4-FFF2-40B4-BE49-F238E27FC236}">
                <a16:creationId xmlns:a16="http://schemas.microsoft.com/office/drawing/2014/main" id="{DE5C2DBF-2CE6-85D6-81FC-35F3F6E6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892300"/>
            <a:ext cx="1358900" cy="860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ak riečny">
            <a:extLst>
              <a:ext uri="{FF2B5EF4-FFF2-40B4-BE49-F238E27FC236}">
                <a16:creationId xmlns:a16="http://schemas.microsoft.com/office/drawing/2014/main" id="{B0B8AF5C-B4B1-417F-C747-8DE727FD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820988"/>
            <a:ext cx="1358900" cy="904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otúľka veľká">
            <a:extLst>
              <a:ext uri="{FF2B5EF4-FFF2-40B4-BE49-F238E27FC236}">
                <a16:creationId xmlns:a16="http://schemas.microsoft.com/office/drawing/2014/main" id="{DFF7D0A9-2C37-6057-78C8-2A8D6082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862013"/>
            <a:ext cx="2082800" cy="1479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Škľabka veľká">
            <a:extLst>
              <a:ext uri="{FF2B5EF4-FFF2-40B4-BE49-F238E27FC236}">
                <a16:creationId xmlns:a16="http://schemas.microsoft.com/office/drawing/2014/main" id="{B5D8AC7A-A6D8-55DB-1F33-5D29D64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366703"/>
            <a:ext cx="2082800" cy="1314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fnia štíhla">
            <a:extLst>
              <a:ext uri="{FF2B5EF4-FFF2-40B4-BE49-F238E27FC236}">
                <a16:creationId xmlns:a16="http://schemas.microsoft.com/office/drawing/2014/main" id="{8A0022E1-72B9-E0C5-9520-4B0418A1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862013"/>
            <a:ext cx="2486025" cy="2865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5BBAF0-B31C-44EA-BAF9-BE6DC911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15" y="4892358"/>
            <a:ext cx="105437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cap="all" dirty="0"/>
              <a:t>Vodné </a:t>
            </a:r>
            <a:r>
              <a:rPr lang="en-US" b="1" cap="all" dirty="0" err="1"/>
              <a:t>bezstavovce</a:t>
            </a:r>
            <a:r>
              <a:rPr lang="sk-SK" b="1" cap="all" dirty="0"/>
              <a:t> s lastúrou, ulitou a pancierom a Pijavica </a:t>
            </a:r>
            <a:br>
              <a:rPr lang="en-US" b="1" cap="all" dirty="0"/>
            </a:br>
            <a:endParaRPr lang="en-US" b="1" cap="all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B87DDDA-1ECE-640B-6C8B-201A4ADC1C24}"/>
              </a:ext>
            </a:extLst>
          </p:cNvPr>
          <p:cNvSpPr txBox="1"/>
          <p:nvPr/>
        </p:nvSpPr>
        <p:spPr>
          <a:xfrm>
            <a:off x="9441455" y="3227706"/>
            <a:ext cx="89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43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uction.wav"/>
          </p:stSnd>
        </p:sndAc>
      </p:transition>
    </mc:Choice>
    <mc:Fallback xmlns="">
      <p:transition spd="slow">
        <p:sndAc>
          <p:stSnd>
            <p:snd r:embed="rId10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236982BC-A7B2-FDDA-B009-C2C7B25AE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621" y="2117169"/>
            <a:ext cx="6402407" cy="4520099"/>
          </a:xfrm>
          <a:prstGeom prst="rect">
            <a:avLst/>
          </a:prstGeom>
        </p:spPr>
      </p:pic>
      <p:sp>
        <p:nvSpPr>
          <p:cNvPr id="10" name="Bublina reči: oválna 9">
            <a:extLst>
              <a:ext uri="{FF2B5EF4-FFF2-40B4-BE49-F238E27FC236}">
                <a16:creationId xmlns:a16="http://schemas.microsoft.com/office/drawing/2014/main" id="{A5B14E39-54F3-9552-B239-DC8FC6114273}"/>
              </a:ext>
            </a:extLst>
          </p:cNvPr>
          <p:cNvSpPr/>
          <p:nvPr/>
        </p:nvSpPr>
        <p:spPr>
          <a:xfrm>
            <a:off x="550844" y="928169"/>
            <a:ext cx="3624550" cy="1531344"/>
          </a:xfrm>
          <a:prstGeom prst="wedgeEllipseCallout">
            <a:avLst>
              <a:gd name="adj1" fmla="val 46098"/>
              <a:gd name="adj2" fmla="val 8903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Tvoria má dve časti.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73D8894E-7E94-4611-F52B-D13EE76AD9FC}"/>
              </a:ext>
            </a:extLst>
          </p:cNvPr>
          <p:cNvSpPr txBox="1"/>
          <p:nvPr/>
        </p:nvSpPr>
        <p:spPr>
          <a:xfrm>
            <a:off x="5905042" y="3429000"/>
            <a:ext cx="15974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b="1" dirty="0">
                <a:solidFill>
                  <a:srgbClr val="FFFF00"/>
                </a:solidFill>
                <a:highlight>
                  <a:srgbClr val="808000"/>
                </a:highlight>
              </a:rPr>
              <a:t>hlavohruď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4E6727D2-D198-287F-648C-B3C64A728320}"/>
              </a:ext>
            </a:extLst>
          </p:cNvPr>
          <p:cNvSpPr txBox="1"/>
          <p:nvPr/>
        </p:nvSpPr>
        <p:spPr>
          <a:xfrm>
            <a:off x="7987229" y="3429000"/>
            <a:ext cx="1156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500" dirty="0">
              <a:solidFill>
                <a:schemeClr val="bg1"/>
              </a:solidFill>
            </a:endParaRPr>
          </a:p>
          <a:p>
            <a:r>
              <a:rPr lang="sk-SK" sz="2500" b="1" dirty="0">
                <a:solidFill>
                  <a:srgbClr val="FFFF00"/>
                </a:solidFill>
                <a:highlight>
                  <a:srgbClr val="808000"/>
                </a:highlight>
              </a:rPr>
              <a:t>bruško</a:t>
            </a:r>
          </a:p>
        </p:txBody>
      </p:sp>
    </p:spTree>
    <p:extLst>
      <p:ext uri="{BB962C8B-B14F-4D97-AF65-F5344CB8AC3E}">
        <p14:creationId xmlns:p14="http://schemas.microsoft.com/office/powerpoint/2010/main" val="2599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236982BC-A7B2-FDDA-B009-C2C7B25AE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77" y="2100375"/>
            <a:ext cx="4762500" cy="3362325"/>
          </a:xfrm>
          <a:prstGeom prst="rect">
            <a:avLst/>
          </a:prstGeom>
        </p:spPr>
      </p:pic>
      <p:sp>
        <p:nvSpPr>
          <p:cNvPr id="10" name="Bublina reči: oválna 9">
            <a:extLst>
              <a:ext uri="{FF2B5EF4-FFF2-40B4-BE49-F238E27FC236}">
                <a16:creationId xmlns:a16="http://schemas.microsoft.com/office/drawing/2014/main" id="{A5B14E39-54F3-9552-B239-DC8FC6114273}"/>
              </a:ext>
            </a:extLst>
          </p:cNvPr>
          <p:cNvSpPr/>
          <p:nvPr/>
        </p:nvSpPr>
        <p:spPr>
          <a:xfrm>
            <a:off x="8361802" y="2250194"/>
            <a:ext cx="2820318" cy="1531344"/>
          </a:xfrm>
          <a:prstGeom prst="wedgeEllipseCallout">
            <a:avLst>
              <a:gd name="adj1" fmla="val -71054"/>
              <a:gd name="adj2" fmla="val 5090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To je moja chvostová plutvička, hýbem sa s ňou dozadu.</a:t>
            </a:r>
          </a:p>
        </p:txBody>
      </p:sp>
      <p:sp>
        <p:nvSpPr>
          <p:cNvPr id="13" name="Bublina reči: oválna 12">
            <a:extLst>
              <a:ext uri="{FF2B5EF4-FFF2-40B4-BE49-F238E27FC236}">
                <a16:creationId xmlns:a16="http://schemas.microsoft.com/office/drawing/2014/main" id="{E8EA3667-3BCE-2A91-4206-E5265F987F26}"/>
              </a:ext>
            </a:extLst>
          </p:cNvPr>
          <p:cNvSpPr/>
          <p:nvPr/>
        </p:nvSpPr>
        <p:spPr>
          <a:xfrm>
            <a:off x="517793" y="2732183"/>
            <a:ext cx="2230113" cy="1619480"/>
          </a:xfrm>
          <a:prstGeom prst="wedgeEllipseCallout">
            <a:avLst>
              <a:gd name="adj1" fmla="val 102069"/>
              <a:gd name="adj2" fmla="val 47534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Klepetá mám na obranu.</a:t>
            </a:r>
          </a:p>
        </p:txBody>
      </p:sp>
      <p:sp>
        <p:nvSpPr>
          <p:cNvPr id="14" name="Bublina reči: oválna 13">
            <a:extLst>
              <a:ext uri="{FF2B5EF4-FFF2-40B4-BE49-F238E27FC236}">
                <a16:creationId xmlns:a16="http://schemas.microsoft.com/office/drawing/2014/main" id="{C0C8744C-9D2F-1DB1-3EB2-621EAB64F286}"/>
              </a:ext>
            </a:extLst>
          </p:cNvPr>
          <p:cNvSpPr/>
          <p:nvPr/>
        </p:nvSpPr>
        <p:spPr>
          <a:xfrm>
            <a:off x="6251843" y="5111827"/>
            <a:ext cx="2594702" cy="848299"/>
          </a:xfrm>
          <a:prstGeom prst="wedgeEllipseCallout">
            <a:avLst>
              <a:gd name="adj1" fmla="val -55649"/>
              <a:gd name="adj2" fmla="val -400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Na pohyb mám </a:t>
            </a:r>
          </a:p>
          <a:p>
            <a:pPr algn="ctr"/>
            <a:r>
              <a:rPr lang="sk-SK" dirty="0"/>
              <a:t>4 páry končatín. </a:t>
            </a:r>
          </a:p>
        </p:txBody>
      </p:sp>
      <p:sp>
        <p:nvSpPr>
          <p:cNvPr id="15" name="Bublina reči: oválna 14">
            <a:extLst>
              <a:ext uri="{FF2B5EF4-FFF2-40B4-BE49-F238E27FC236}">
                <a16:creationId xmlns:a16="http://schemas.microsoft.com/office/drawing/2014/main" id="{F27974CC-8137-8022-3D57-1202D014938F}"/>
              </a:ext>
            </a:extLst>
          </p:cNvPr>
          <p:cNvSpPr/>
          <p:nvPr/>
        </p:nvSpPr>
        <p:spPr>
          <a:xfrm>
            <a:off x="798493" y="837277"/>
            <a:ext cx="2798285" cy="1531344"/>
          </a:xfrm>
          <a:prstGeom prst="wedgeEllipseCallout">
            <a:avLst>
              <a:gd name="adj1" fmla="val 50033"/>
              <a:gd name="adj2" fmla="val 4523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To sú moje hmatové tykadlá. </a:t>
            </a:r>
          </a:p>
        </p:txBody>
      </p:sp>
      <p:sp>
        <p:nvSpPr>
          <p:cNvPr id="16" name="Bublina reči: oválna 15">
            <a:extLst>
              <a:ext uri="{FF2B5EF4-FFF2-40B4-BE49-F238E27FC236}">
                <a16:creationId xmlns:a16="http://schemas.microsoft.com/office/drawing/2014/main" id="{088E268C-5A7E-1D7B-4AC7-A8B9A7EF3AD4}"/>
              </a:ext>
            </a:extLst>
          </p:cNvPr>
          <p:cNvSpPr/>
          <p:nvPr/>
        </p:nvSpPr>
        <p:spPr>
          <a:xfrm>
            <a:off x="5637997" y="569031"/>
            <a:ext cx="1911197" cy="1531344"/>
          </a:xfrm>
          <a:prstGeom prst="wedgeEllipseCallout">
            <a:avLst>
              <a:gd name="adj1" fmla="val -78468"/>
              <a:gd name="adj2" fmla="val 11645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Oči mám na stopkách.</a:t>
            </a:r>
          </a:p>
        </p:txBody>
      </p:sp>
      <p:sp>
        <p:nvSpPr>
          <p:cNvPr id="2" name="Bublina reči: oválna 1">
            <a:extLst>
              <a:ext uri="{FF2B5EF4-FFF2-40B4-BE49-F238E27FC236}">
                <a16:creationId xmlns:a16="http://schemas.microsoft.com/office/drawing/2014/main" id="{FA5A561C-DA1A-110F-1147-C5B563358F97}"/>
              </a:ext>
            </a:extLst>
          </p:cNvPr>
          <p:cNvSpPr/>
          <p:nvPr/>
        </p:nvSpPr>
        <p:spPr>
          <a:xfrm>
            <a:off x="3596778" y="837278"/>
            <a:ext cx="1779453" cy="1244910"/>
          </a:xfrm>
          <a:prstGeom prst="wedgeEllipseCallout">
            <a:avLst>
              <a:gd name="adj1" fmla="val -3831"/>
              <a:gd name="adj2" fmla="val 15152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Mám aj krátke tykadlá. </a:t>
            </a:r>
          </a:p>
        </p:txBody>
      </p:sp>
    </p:spTree>
    <p:extLst>
      <p:ext uri="{BB962C8B-B14F-4D97-AF65-F5344CB8AC3E}">
        <p14:creationId xmlns:p14="http://schemas.microsoft.com/office/powerpoint/2010/main" val="19804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AE806-0307-3916-01EA-DEDE3905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Dafnia štíhla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2642FE7-8769-FD0E-5231-11A0093C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02" y="1487277"/>
            <a:ext cx="2871960" cy="48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blina reči: oválna 2">
            <a:extLst>
              <a:ext uri="{FF2B5EF4-FFF2-40B4-BE49-F238E27FC236}">
                <a16:creationId xmlns:a16="http://schemas.microsoft.com/office/drawing/2014/main" id="{A129808C-8A11-CC75-5291-5F053A1C9524}"/>
              </a:ext>
            </a:extLst>
          </p:cNvPr>
          <p:cNvSpPr/>
          <p:nvPr/>
        </p:nvSpPr>
        <p:spPr>
          <a:xfrm>
            <a:off x="6811867" y="798321"/>
            <a:ext cx="3742292" cy="1784733"/>
          </a:xfrm>
          <a:prstGeom prst="wedgeEllipseCallout">
            <a:avLst>
              <a:gd name="adj1" fmla="val -63225"/>
              <a:gd name="adj2" fmla="val 3348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Pomocou dlhých </a:t>
            </a:r>
            <a:r>
              <a:rPr lang="sk-SK" u="sng" dirty="0"/>
              <a:t>tykadiel </a:t>
            </a:r>
            <a:r>
              <a:rPr lang="sk-SK" dirty="0"/>
              <a:t>sa pohybujem aj si </a:t>
            </a:r>
            <a:r>
              <a:rPr lang="sk-SK" u="sng" dirty="0"/>
              <a:t>priháňam  potravu </a:t>
            </a:r>
            <a:r>
              <a:rPr lang="sk-SK" dirty="0"/>
              <a:t>– riasy, baktérie.</a:t>
            </a:r>
          </a:p>
        </p:txBody>
      </p:sp>
    </p:spTree>
    <p:extLst>
      <p:ext uri="{BB962C8B-B14F-4D97-AF65-F5344CB8AC3E}">
        <p14:creationId xmlns:p14="http://schemas.microsoft.com/office/powerpoint/2010/main" val="21863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5B874-7AAC-2738-5236-79B90D54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Cyklop obyčajný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84702CE-DD98-56D5-FF35-E0A93226F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3" t="7159" r="3726" b="3783"/>
          <a:stretch/>
        </p:blipFill>
        <p:spPr>
          <a:xfrm>
            <a:off x="4847421" y="1233890"/>
            <a:ext cx="6037244" cy="5089792"/>
          </a:xfrm>
          <a:prstGeom prst="rect">
            <a:avLst/>
          </a:prstGeom>
        </p:spPr>
      </p:pic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A1706000-DCBA-1884-866A-E47B4F6F670B}"/>
              </a:ext>
            </a:extLst>
          </p:cNvPr>
          <p:cNvSpPr/>
          <p:nvPr/>
        </p:nvSpPr>
        <p:spPr>
          <a:xfrm>
            <a:off x="8449938" y="980501"/>
            <a:ext cx="2820318" cy="1994054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Spolu s </a:t>
            </a:r>
            <a:r>
              <a:rPr lang="sk-SK" dirty="0" err="1"/>
              <a:t>dafniou</a:t>
            </a:r>
            <a:r>
              <a:rPr lang="sk-SK" dirty="0"/>
              <a:t> máme </a:t>
            </a:r>
            <a:r>
              <a:rPr lang="sk-SK" u="sng" dirty="0"/>
              <a:t>priehľadný pancier.</a:t>
            </a:r>
          </a:p>
        </p:txBody>
      </p:sp>
    </p:spTree>
    <p:extLst>
      <p:ext uri="{BB962C8B-B14F-4D97-AF65-F5344CB8AC3E}">
        <p14:creationId xmlns:p14="http://schemas.microsoft.com/office/powerpoint/2010/main" val="8832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77CC1E-DFA0-B626-5B0F-7FAB13EC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908" y="818457"/>
            <a:ext cx="3697809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Článkonožce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Pijavice | Slovenský RYBÁR">
            <a:extLst>
              <a:ext uri="{FF2B5EF4-FFF2-40B4-BE49-F238E27FC236}">
                <a16:creationId xmlns:a16="http://schemas.microsoft.com/office/drawing/2014/main" id="{2CFF6F7B-4C8C-5335-239D-FD3A1560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" y="1027672"/>
            <a:ext cx="6436548" cy="48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84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8690F-04DB-FCB2-33A5-6BF6833C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Pijavica lekárska</a:t>
            </a:r>
          </a:p>
        </p:txBody>
      </p:sp>
      <p:pic>
        <p:nvPicPr>
          <p:cNvPr id="4100" name="Picture 4" descr="Pijavica lekárska">
            <a:extLst>
              <a:ext uri="{FF2B5EF4-FFF2-40B4-BE49-F238E27FC236}">
                <a16:creationId xmlns:a16="http://schemas.microsoft.com/office/drawing/2014/main" id="{379D1FCF-58CD-CE09-129E-6BC8D25A48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6" y="1406984"/>
            <a:ext cx="63726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3DC6E3A4-DDCA-F390-F27B-06E3CA72A3EC}"/>
              </a:ext>
            </a:extLst>
          </p:cNvPr>
          <p:cNvSpPr txBox="1"/>
          <p:nvPr/>
        </p:nvSpPr>
        <p:spPr>
          <a:xfrm>
            <a:off x="7381300" y="1690687"/>
            <a:ext cx="39724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Žije na dne potokov.</a:t>
            </a:r>
          </a:p>
          <a:p>
            <a:r>
              <a:rPr lang="sk-SK" sz="3200" dirty="0">
                <a:solidFill>
                  <a:schemeClr val="bg1"/>
                </a:solidFill>
              </a:rPr>
              <a:t> Má </a:t>
            </a:r>
            <a:r>
              <a:rPr lang="sk-SK" sz="3200" u="sng" dirty="0">
                <a:solidFill>
                  <a:schemeClr val="bg1"/>
                </a:solidFill>
              </a:rPr>
              <a:t>článkované telo </a:t>
            </a:r>
            <a:r>
              <a:rPr lang="sk-SK" sz="3200" dirty="0">
                <a:solidFill>
                  <a:schemeClr val="bg1"/>
                </a:solidFill>
              </a:rPr>
              <a:t>bez štetín, na koncoch má </a:t>
            </a:r>
            <a:r>
              <a:rPr lang="sk-SK" sz="3200" u="sng" dirty="0">
                <a:solidFill>
                  <a:schemeClr val="bg1"/>
                </a:solidFill>
              </a:rPr>
              <a:t>svalnaté prísavky</a:t>
            </a:r>
            <a:r>
              <a:rPr lang="sk-SK" sz="3200" dirty="0">
                <a:solidFill>
                  <a:schemeClr val="bg1"/>
                </a:solidFill>
              </a:rPr>
              <a:t>.</a:t>
            </a:r>
          </a:p>
          <a:p>
            <a:r>
              <a:rPr lang="sk-SK" sz="3200" dirty="0">
                <a:solidFill>
                  <a:schemeClr val="bg1"/>
                </a:solidFill>
              </a:rPr>
              <a:t> Živí </a:t>
            </a:r>
            <a:r>
              <a:rPr lang="sk-SK" sz="3200" u="sng" dirty="0">
                <a:solidFill>
                  <a:schemeClr val="bg1"/>
                </a:solidFill>
              </a:rPr>
              <a:t>sa krvou </a:t>
            </a:r>
            <a:r>
              <a:rPr lang="sk-SK" sz="3200" dirty="0">
                <a:solidFill>
                  <a:schemeClr val="bg1"/>
                </a:solidFill>
              </a:rPr>
              <a:t>vodných stavovcov alebo drobnými živočíchmi. </a:t>
            </a:r>
          </a:p>
        </p:txBody>
      </p:sp>
    </p:spTree>
    <p:extLst>
      <p:ext uri="{BB962C8B-B14F-4D97-AF65-F5344CB8AC3E}">
        <p14:creationId xmlns:p14="http://schemas.microsoft.com/office/powerpoint/2010/main" val="6803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26AA7E2-6E69-2F2D-DE37-1B16516AE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17611" r="4847" b="14867"/>
          <a:stretch/>
        </p:blipFill>
        <p:spPr bwMode="auto">
          <a:xfrm>
            <a:off x="3376710" y="1690688"/>
            <a:ext cx="5618604" cy="38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blina reči: oválna 2">
            <a:extLst>
              <a:ext uri="{FF2B5EF4-FFF2-40B4-BE49-F238E27FC236}">
                <a16:creationId xmlns:a16="http://schemas.microsoft.com/office/drawing/2014/main" id="{FAA56CE0-185F-1292-1284-59979463E878}"/>
              </a:ext>
            </a:extLst>
          </p:cNvPr>
          <p:cNvSpPr/>
          <p:nvPr/>
        </p:nvSpPr>
        <p:spPr>
          <a:xfrm>
            <a:off x="8604172" y="1919689"/>
            <a:ext cx="2269476" cy="1627742"/>
          </a:xfrm>
          <a:prstGeom prst="wedgeEllipseCallout">
            <a:avLst>
              <a:gd name="adj1" fmla="val -41875"/>
              <a:gd name="adj2" fmla="val 7052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u="sng" dirty="0"/>
              <a:t>svalnatá prísavky</a:t>
            </a:r>
          </a:p>
        </p:txBody>
      </p:sp>
      <p:sp>
        <p:nvSpPr>
          <p:cNvPr id="8" name="Bublina reči: oválna 7">
            <a:extLst>
              <a:ext uri="{FF2B5EF4-FFF2-40B4-BE49-F238E27FC236}">
                <a16:creationId xmlns:a16="http://schemas.microsoft.com/office/drawing/2014/main" id="{0C0A65BF-2A62-1340-4EDD-53EB36110D6A}"/>
              </a:ext>
            </a:extLst>
          </p:cNvPr>
          <p:cNvSpPr/>
          <p:nvPr/>
        </p:nvSpPr>
        <p:spPr>
          <a:xfrm>
            <a:off x="1318352" y="1344058"/>
            <a:ext cx="1788405" cy="1189822"/>
          </a:xfrm>
          <a:prstGeom prst="wedgeEllipseCallout">
            <a:avLst>
              <a:gd name="adj1" fmla="val 89403"/>
              <a:gd name="adj2" fmla="val 2221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u="sng" dirty="0"/>
              <a:t>Svalnatá prísavka</a:t>
            </a:r>
          </a:p>
        </p:txBody>
      </p:sp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A9781544-CDDB-C1EC-3267-97402EBB38D4}"/>
              </a:ext>
            </a:extLst>
          </p:cNvPr>
          <p:cNvSpPr/>
          <p:nvPr/>
        </p:nvSpPr>
        <p:spPr>
          <a:xfrm>
            <a:off x="352540" y="2533880"/>
            <a:ext cx="3723702" cy="1938968"/>
          </a:xfrm>
          <a:prstGeom prst="wedgeEllipseCallout">
            <a:avLst>
              <a:gd name="adj1" fmla="val 45522"/>
              <a:gd name="adj2" fmla="val -5551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Pri cicaní krvi, vypúšťam látku, ktorá zabraňuje zrážaniu krvi. </a:t>
            </a:r>
          </a:p>
        </p:txBody>
      </p:sp>
    </p:spTree>
    <p:extLst>
      <p:ext uri="{BB962C8B-B14F-4D97-AF65-F5344CB8AC3E}">
        <p14:creationId xmlns:p14="http://schemas.microsoft.com/office/powerpoint/2010/main" val="28247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tuácie, keď sa potrebuješ sústrediť na prácu - EMEFKA">
            <a:extLst>
              <a:ext uri="{FF2B5EF4-FFF2-40B4-BE49-F238E27FC236}">
                <a16:creationId xmlns:a16="http://schemas.microsoft.com/office/drawing/2014/main" id="{11B880F5-0277-05D2-F876-E9424888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r="-2" b="-2"/>
          <a:stretch/>
        </p:blipFill>
        <p:spPr bwMode="auto">
          <a:xfrm>
            <a:off x="0" y="0"/>
            <a:ext cx="7113748" cy="68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894296-17D3-95F1-D0CF-497E2C18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217" y="473726"/>
            <a:ext cx="4505899" cy="58499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5FA8FB0-6CE3-D0E8-AC2A-81AA7A6D95F4}"/>
              </a:ext>
            </a:extLst>
          </p:cNvPr>
          <p:cNvSpPr txBox="1"/>
          <p:nvPr/>
        </p:nvSpPr>
        <p:spPr>
          <a:xfrm>
            <a:off x="7436386" y="1101687"/>
            <a:ext cx="41974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si si materiál preštudoval, tak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</a:t>
            </a:r>
            <a:r>
              <a:rPr lang="sk-SK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zapíš kľúčové 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slová do zošita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80193-C475-D9CF-A5F2-1F660E8C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11" y="330505"/>
            <a:ext cx="10983817" cy="50236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400" dirty="0"/>
            </a:br>
            <a:br>
              <a:rPr lang="en-US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Poď si všetko hravo zopakovať v testovacej časti na vytvorenej webovej stránke.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dirty="0"/>
            </a:br>
            <a:endParaRPr lang="en-US" sz="34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AE46FE2-C3D6-AA8F-B463-F78BA103587A}"/>
              </a:ext>
            </a:extLst>
          </p:cNvPr>
          <p:cNvSpPr txBox="1"/>
          <p:nvPr/>
        </p:nvSpPr>
        <p:spPr>
          <a:xfrm>
            <a:off x="1079653" y="2093205"/>
            <a:ext cx="5936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3" name="Picture 2" descr="Download wordwall images for free">
            <a:extLst>
              <a:ext uri="{FF2B5EF4-FFF2-40B4-BE49-F238E27FC236}">
                <a16:creationId xmlns:a16="http://schemas.microsoft.com/office/drawing/2014/main" id="{2BCFF44F-75C8-BD23-F65F-99D66394D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6292" r="17837" b="12659"/>
          <a:stretch/>
        </p:blipFill>
        <p:spPr bwMode="auto">
          <a:xfrm>
            <a:off x="7218161" y="3594081"/>
            <a:ext cx="3175976" cy="25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7A5733-D2C4-3299-310C-831A2ADC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081" y="1441938"/>
            <a:ext cx="6970287" cy="5168182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sk-SK" cap="all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Použitý obrazový materiál</a:t>
            </a:r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sk-SK" sz="1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sk-SK" sz="2700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https://upload.wikimedia.org/wikipedia/commons/7/76/Anodonta_cygnea_2.jpg</a:t>
            </a:r>
            <a:br>
              <a:rPr lang="sk-SK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k-SK" sz="2700" dirty="0">
                <a:solidFill>
                  <a:schemeClr val="bg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https://e-ucebnice.sk/stare/e-ucebnice/biologia5naWelp/vodn_bezstavovce.ht</a:t>
            </a:r>
            <a:br>
              <a:rPr lang="sk-SK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k-SK" sz="2700" dirty="0">
                <a:solidFill>
                  <a:schemeClr val="bg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https://sk.wikipedia.org/wiki/Vodniak_vysok%C3%BDl</a:t>
            </a:r>
            <a:br>
              <a:rPr lang="sk-SK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k-SK" sz="2700" dirty="0">
                <a:solidFill>
                  <a:schemeClr val="bg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https://sk.wikipedia.org/wiki/Pav%C3%BAk_vodn%C3%BD</a:t>
            </a:r>
            <a:br>
              <a:rPr lang="sk-SK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sk-SK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https://i0.wp.com/stopvreditel.ru/wp-content/uploads/2015/04/serebryanka.jpg</a:t>
            </a:r>
            <a:br>
              <a:rPr lang="sk-SK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sk-SK" sz="27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CC1E-DFA0-B626-5B0F-7FAB13EC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36" y="4298470"/>
            <a:ext cx="9493002" cy="186458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b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sk-SK" sz="3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Bezstavovce </a:t>
            </a:r>
            <a:r>
              <a:rPr lang="sk-SK" sz="3300" b="0" i="0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nemajú kostru</a:t>
            </a:r>
            <a:r>
              <a:rPr lang="sk-SK" sz="3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Dýchajú kyslík rozpustený </a:t>
            </a:r>
            <a:br>
              <a:rPr lang="sk-SK" sz="3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sk-SK" sz="3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vo vode. Niektoré z nich majú </a:t>
            </a:r>
            <a:r>
              <a:rPr lang="sk-SK" sz="3300" b="1" i="0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mäkké telo </a:t>
            </a:r>
            <a:r>
              <a:rPr lang="sk-SK" sz="3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chránené l</a:t>
            </a:r>
            <a:r>
              <a:rPr lang="sk-SK" sz="3300" b="0" i="0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astúrou</a:t>
            </a:r>
            <a:r>
              <a:rPr lang="sk-SK" sz="3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sk-SK" sz="3300" b="0" i="0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ulitou</a:t>
            </a:r>
            <a:r>
              <a:rPr lang="sk-SK" sz="3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alebo </a:t>
            </a:r>
            <a:r>
              <a:rPr lang="sk-SK" sz="3300" b="0" i="0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pancierom.</a:t>
            </a:r>
            <a:r>
              <a:rPr lang="sk-SK" sz="3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sk-SK" sz="33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sk-SK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sk-SK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sk-SK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Lastúrniky - Ryby G.I.L.">
            <a:extLst>
              <a:ext uri="{FF2B5EF4-FFF2-40B4-BE49-F238E27FC236}">
                <a16:creationId xmlns:a16="http://schemas.microsoft.com/office/drawing/2014/main" id="{F2649D10-FD40-3A2B-CACD-36EB91F4BC7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 bwMode="auto">
          <a:xfrm>
            <a:off x="0" y="919163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Šněčí ulita">
            <a:extLst>
              <a:ext uri="{FF2B5EF4-FFF2-40B4-BE49-F238E27FC236}">
                <a16:creationId xmlns:a16="http://schemas.microsoft.com/office/drawing/2014/main" id="{0A035F25-572C-5749-456C-A88E6A8D3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las živočíchov: rak riečny - Na túru s NATUROU">
            <a:extLst>
              <a:ext uri="{FF2B5EF4-FFF2-40B4-BE49-F238E27FC236}">
                <a16:creationId xmlns:a16="http://schemas.microsoft.com/office/drawing/2014/main" id="{3AF0DC89-8CE5-AFC6-AB98-600683A80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r="12474" b="1"/>
          <a:stretch/>
        </p:blipFill>
        <p:spPr bwMode="auto"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C3DE933-3A97-4ACC-1A34-4181B005A824}"/>
              </a:ext>
            </a:extLst>
          </p:cNvPr>
          <p:cNvSpPr txBox="1"/>
          <p:nvPr/>
        </p:nvSpPr>
        <p:spPr>
          <a:xfrm>
            <a:off x="1828799" y="231354"/>
            <a:ext cx="138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lastúra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471D83F-525B-0994-7A57-BB02E4DF910B}"/>
              </a:ext>
            </a:extLst>
          </p:cNvPr>
          <p:cNvSpPr txBox="1"/>
          <p:nvPr/>
        </p:nvSpPr>
        <p:spPr>
          <a:xfrm>
            <a:off x="5475382" y="231354"/>
            <a:ext cx="138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ulita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F788356-8CA3-4D49-5128-291BA15CF21C}"/>
              </a:ext>
            </a:extLst>
          </p:cNvPr>
          <p:cNvSpPr txBox="1"/>
          <p:nvPr/>
        </p:nvSpPr>
        <p:spPr>
          <a:xfrm>
            <a:off x="9132983" y="416020"/>
            <a:ext cx="152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pancier</a:t>
            </a:r>
          </a:p>
        </p:txBody>
      </p:sp>
    </p:spTree>
    <p:extLst>
      <p:ext uri="{BB962C8B-B14F-4D97-AF65-F5344CB8AC3E}">
        <p14:creationId xmlns:p14="http://schemas.microsoft.com/office/powerpoint/2010/main" val="985256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77CC1E-DFA0-B626-5B0F-7FAB13EC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3476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5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Lastúrnik</a:t>
            </a:r>
            <a:br>
              <a:rPr lang="en-US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C293B0-23EB-F041-3175-26BF373536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075369" y="2379643"/>
            <a:ext cx="3400348" cy="32605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k-SK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 telo chránené </a:t>
            </a:r>
            <a:r>
              <a:rPr lang="sk-SK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lastúrou</a:t>
            </a:r>
            <a:r>
              <a:rPr lang="sk-SK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 to schránka z dvoch častí, ktoré k sebe priliehajú. Zástupcovia lastúrnikov žijú na </a:t>
            </a:r>
            <a:r>
              <a:rPr lang="sk-SK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dne</a:t>
            </a:r>
            <a:r>
              <a:rPr lang="sk-SK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vôd.</a:t>
            </a:r>
            <a:br>
              <a:rPr lang="sk-SK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Lastúrniky - Ryby G.I.L.">
            <a:extLst>
              <a:ext uri="{FF2B5EF4-FFF2-40B4-BE49-F238E27FC236}">
                <a16:creationId xmlns:a16="http://schemas.microsoft.com/office/drawing/2014/main" id="{F2649D10-FD40-3A2B-CACD-36EB91F4BC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1001311" y="566916"/>
            <a:ext cx="5866486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93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Škľabka veľká">
            <a:extLst>
              <a:ext uri="{FF2B5EF4-FFF2-40B4-BE49-F238E27FC236}">
                <a16:creationId xmlns:a16="http://schemas.microsoft.com/office/drawing/2014/main" id="{30D807D2-5D3A-53A9-D2B4-FFC0A753C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r="18380" b="-1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A52A18-C439-BAF7-7EF7-AC47C34C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Škľabka veľká</a:t>
            </a:r>
          </a:p>
        </p:txBody>
      </p:sp>
      <p:pic>
        <p:nvPicPr>
          <p:cNvPr id="2052" name="Picture 4" descr="Obrázok, na ktorom je zem, skala, kamenný, znečistené&#10;&#10;Automaticky generovaný popis">
            <a:extLst>
              <a:ext uri="{FF2B5EF4-FFF2-40B4-BE49-F238E27FC236}">
                <a16:creationId xmlns:a16="http://schemas.microsoft.com/office/drawing/2014/main" id="{F8AA1C82-12AA-8805-1E83-4DDD35321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r="13921" b="-1"/>
          <a:stretch/>
        </p:blipFill>
        <p:spPr bwMode="auto">
          <a:xfrm>
            <a:off x="7653541" y="-33044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blina reči: oválna 2">
            <a:extLst>
              <a:ext uri="{FF2B5EF4-FFF2-40B4-BE49-F238E27FC236}">
                <a16:creationId xmlns:a16="http://schemas.microsoft.com/office/drawing/2014/main" id="{C063AE1E-9DAB-3581-D98A-F47AE85315BF}"/>
              </a:ext>
            </a:extLst>
          </p:cNvPr>
          <p:cNvSpPr/>
          <p:nvPr/>
        </p:nvSpPr>
        <p:spPr>
          <a:xfrm>
            <a:off x="6343650" y="760164"/>
            <a:ext cx="3042721" cy="1344058"/>
          </a:xfrm>
          <a:prstGeom prst="wedgeEllipseCallout">
            <a:avLst>
              <a:gd name="adj1" fmla="val 51276"/>
              <a:gd name="adj2" fmla="val 9282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Pri pohybe vysúvam </a:t>
            </a:r>
            <a:r>
              <a:rPr lang="sk-SK" sz="2400" u="sng" dirty="0"/>
              <a:t>svalnatú nohu.</a:t>
            </a:r>
          </a:p>
        </p:txBody>
      </p:sp>
    </p:spTree>
    <p:extLst>
      <p:ext uri="{BB962C8B-B14F-4D97-AF65-F5344CB8AC3E}">
        <p14:creationId xmlns:p14="http://schemas.microsoft.com/office/powerpoint/2010/main" val="5085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77CC1E-DFA0-B626-5B0F-7FAB13EC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4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4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1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Ulitník</a:t>
            </a:r>
            <a:br>
              <a:rPr lang="en-US" sz="4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C293B0-23EB-F041-3175-26BF373536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53400" y="3514381"/>
            <a:ext cx="3322317" cy="2125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4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 telo  chránené </a:t>
            </a:r>
            <a:r>
              <a:rPr lang="sk-SK" sz="2400" u="sng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ulitou.</a:t>
            </a:r>
            <a:r>
              <a:rPr lang="sk-SK" sz="24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to schránka,  ktorá je </a:t>
            </a:r>
            <a:r>
              <a:rPr lang="sk-SK" sz="2400" u="sng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zatočená. </a:t>
            </a:r>
          </a:p>
          <a:p>
            <a:pPr marL="0" indent="0">
              <a:buNone/>
            </a:pPr>
            <a:r>
              <a:rPr lang="sk-SK" sz="24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Väčšinou žijú v blízkosti </a:t>
            </a:r>
            <a:r>
              <a:rPr lang="sk-SK" sz="2400" u="sng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hladiny. 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ED25F2BB-42D7-ED00-244E-979EFD9E4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36" t="283" r="34822" b="7163"/>
          <a:stretch/>
        </p:blipFill>
        <p:spPr>
          <a:xfrm>
            <a:off x="2079024" y="566916"/>
            <a:ext cx="3711060" cy="5724168"/>
          </a:xfrm>
          <a:prstGeom prst="rect">
            <a:avLst/>
          </a:prstGeom>
        </p:spPr>
      </p:pic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34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EF16378-D9D9-950C-FF28-D3DF9088A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5" r="773" b="2"/>
          <a:stretch/>
        </p:blipFill>
        <p:spPr>
          <a:xfrm>
            <a:off x="880279" y="2273733"/>
            <a:ext cx="3716238" cy="4051011"/>
          </a:xfrm>
          <a:prstGeom prst="rect">
            <a:avLst/>
          </a:prstGeom>
        </p:spPr>
      </p:pic>
      <p:pic>
        <p:nvPicPr>
          <p:cNvPr id="4" name="Picture 2" descr="Vodniak vysoký – Wikipédia">
            <a:extLst>
              <a:ext uri="{FF2B5EF4-FFF2-40B4-BE49-F238E27FC236}">
                <a16:creationId xmlns:a16="http://schemas.microsoft.com/office/drawing/2014/main" id="{2CED5728-5C50-91D2-F94E-3FAD8186D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 b="10278"/>
          <a:stretch/>
        </p:blipFill>
        <p:spPr bwMode="auto">
          <a:xfrm>
            <a:off x="4719344" y="210300"/>
            <a:ext cx="6798905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EFCD7E2-01D3-9DB9-663C-61196A25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4000" dirty="0"/>
              <a:t>Vodniak vysoký</a:t>
            </a:r>
            <a:endParaRPr lang="en-US" sz="4000" dirty="0"/>
          </a:p>
        </p:txBody>
      </p:sp>
      <p:sp>
        <p:nvSpPr>
          <p:cNvPr id="7" name="Bublina reči: oválna 6">
            <a:extLst>
              <a:ext uri="{FF2B5EF4-FFF2-40B4-BE49-F238E27FC236}">
                <a16:creationId xmlns:a16="http://schemas.microsoft.com/office/drawing/2014/main" id="{5AFCA380-AB1C-7045-ED53-816641EA897C}"/>
              </a:ext>
            </a:extLst>
          </p:cNvPr>
          <p:cNvSpPr/>
          <p:nvPr/>
        </p:nvSpPr>
        <p:spPr>
          <a:xfrm>
            <a:off x="88136" y="407625"/>
            <a:ext cx="4301852" cy="1564395"/>
          </a:xfrm>
          <a:prstGeom prst="wedgeEllipseCallout">
            <a:avLst>
              <a:gd name="adj1" fmla="val 19876"/>
              <a:gd name="adj2" fmla="val 100529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Na vrchole mám ulitu končisto zakončenú.</a:t>
            </a:r>
          </a:p>
        </p:txBody>
      </p:sp>
    </p:spTree>
    <p:extLst>
      <p:ext uri="{BB962C8B-B14F-4D97-AF65-F5344CB8AC3E}">
        <p14:creationId xmlns:p14="http://schemas.microsoft.com/office/powerpoint/2010/main" val="883273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4104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Obrázok, na ktorom je bezstavovce, mäkkýš, slimák&#10;&#10;Automaticky generovaný popis">
            <a:extLst>
              <a:ext uri="{FF2B5EF4-FFF2-40B4-BE49-F238E27FC236}">
                <a16:creationId xmlns:a16="http://schemas.microsoft.com/office/drawing/2014/main" id="{0FF1FBF2-162F-F40D-25E8-DA866B492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6" b="-1"/>
          <a:stretch/>
        </p:blipFill>
        <p:spPr bwMode="auto">
          <a:xfrm>
            <a:off x="1233488" y="555625"/>
            <a:ext cx="5551488" cy="462915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čiarkovité – Wikipédia">
            <a:extLst>
              <a:ext uri="{FF2B5EF4-FFF2-40B4-BE49-F238E27FC236}">
                <a16:creationId xmlns:a16="http://schemas.microsoft.com/office/drawing/2014/main" id="{3AB75B1D-C1D3-784D-E611-5BC928661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" r="-1" b="823"/>
          <a:stretch/>
        </p:blipFill>
        <p:spPr bwMode="auto">
          <a:xfrm>
            <a:off x="6850063" y="555625"/>
            <a:ext cx="4108450" cy="462915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49BBC9-1ED9-2C76-5273-D65EFA3D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359711"/>
            <a:ext cx="10515600" cy="9426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 kern="1200" dirty="0">
                <a:latin typeface="+mj-lt"/>
                <a:ea typeface="+mj-ea"/>
                <a:cs typeface="+mj-cs"/>
              </a:rPr>
              <a:t>Močiarka živorodá</a:t>
            </a:r>
          </a:p>
        </p:txBody>
      </p:sp>
    </p:spTree>
    <p:extLst>
      <p:ext uri="{BB962C8B-B14F-4D97-AF65-F5344CB8AC3E}">
        <p14:creationId xmlns:p14="http://schemas.microsoft.com/office/powerpoint/2010/main" val="21914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77CC1E-DFA0-B626-5B0F-7FAB13EC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696" y="932961"/>
            <a:ext cx="4932171" cy="1039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4500" b="0" i="0" cap="all" dirty="0">
                <a:effectLst/>
              </a:rPr>
              <a:t>Pancier</a:t>
            </a:r>
            <a:endParaRPr lang="en-US" sz="4500" cap="all" dirty="0"/>
          </a:p>
        </p:txBody>
      </p:sp>
      <p:pic>
        <p:nvPicPr>
          <p:cNvPr id="5" name="Picture 2" descr="zhodený pancier z klepiet raka">
            <a:extLst>
              <a:ext uri="{FF2B5EF4-FFF2-40B4-BE49-F238E27FC236}">
                <a16:creationId xmlns:a16="http://schemas.microsoft.com/office/drawing/2014/main" id="{4991E1A3-33C5-D391-FACC-6347C802D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r="14090" b="-1"/>
          <a:stretch/>
        </p:blipFill>
        <p:spPr bwMode="auto">
          <a:xfrm>
            <a:off x="391903" y="540628"/>
            <a:ext cx="5103206" cy="5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C293B0-23EB-F041-3175-26BF373536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88182" y="2894529"/>
            <a:ext cx="4887685" cy="3210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3200" dirty="0"/>
              <a:t>Medzi vodné bezstavovce, ktoré majú telo chránené pancierom patrí: </a:t>
            </a:r>
          </a:p>
          <a:p>
            <a:r>
              <a:rPr lang="sk-SK" sz="3200" u="sng" dirty="0"/>
              <a:t>rak riečny</a:t>
            </a:r>
          </a:p>
          <a:p>
            <a:r>
              <a:rPr lang="sk-SK" sz="3200" u="sng" dirty="0"/>
              <a:t>dafnia štíhla </a:t>
            </a:r>
          </a:p>
          <a:p>
            <a:r>
              <a:rPr lang="sk-SK" sz="3200" u="sng" dirty="0"/>
              <a:t>cyklop obyčajný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C7958D65-9C1B-E14D-33AD-2316FE049B6B}"/>
              </a:ext>
            </a:extLst>
          </p:cNvPr>
          <p:cNvSpPr/>
          <p:nvPr/>
        </p:nvSpPr>
        <p:spPr>
          <a:xfrm>
            <a:off x="947451" y="1178806"/>
            <a:ext cx="3205908" cy="793214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Zhodený pancier </a:t>
            </a:r>
          </a:p>
          <a:p>
            <a:pPr algn="ctr"/>
            <a:r>
              <a:rPr lang="sk-SK" sz="2400" dirty="0"/>
              <a:t>z klepiet raka</a:t>
            </a:r>
          </a:p>
        </p:txBody>
      </p:sp>
    </p:spTree>
    <p:extLst>
      <p:ext uri="{BB962C8B-B14F-4D97-AF65-F5344CB8AC3E}">
        <p14:creationId xmlns:p14="http://schemas.microsoft.com/office/powerpoint/2010/main" val="328966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F6359-4C7A-C7D1-2203-6F1E0854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Rak riečny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1FF9CB8-6F92-B188-ED7E-094522D9D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7092632" cy="4194810"/>
          </a:xfrm>
        </p:spPr>
        <p:txBody>
          <a:bodyPr>
            <a:noAutofit/>
          </a:bodyPr>
          <a:lstStyle/>
          <a:p>
            <a:endParaRPr lang="sk-SK" sz="2800" u="sng" dirty="0"/>
          </a:p>
          <a:p>
            <a:r>
              <a:rPr lang="sk-SK" sz="2800" u="sng" dirty="0"/>
              <a:t>Mäkké telo </a:t>
            </a:r>
            <a:r>
              <a:rPr lang="sk-SK" sz="2800" dirty="0"/>
              <a:t>raka riečneho chráni </a:t>
            </a:r>
            <a:r>
              <a:rPr lang="sk-SK" sz="2800" u="sng" dirty="0"/>
              <a:t>tvrdý pancier. </a:t>
            </a:r>
            <a:r>
              <a:rPr lang="sk-SK" sz="2800" dirty="0"/>
              <a:t>Žije len v</a:t>
            </a:r>
            <a:r>
              <a:rPr lang="sk-SK" sz="2800" u="sng" dirty="0"/>
              <a:t> čistých vodách. </a:t>
            </a:r>
            <a:r>
              <a:rPr lang="sk-SK" sz="2800" dirty="0"/>
              <a:t>Pancier nerastie, preto ho rak občas </a:t>
            </a:r>
            <a:r>
              <a:rPr lang="sk-SK" sz="2800" u="sng" dirty="0"/>
              <a:t>zvlieka</a:t>
            </a:r>
            <a:r>
              <a:rPr lang="sk-SK" sz="2800" dirty="0"/>
              <a:t>. Vtedy nie je jeho telo chránené, preto sa ukrýva v brehových dutinách, pod kameňmi a pod koreňmi stromov. </a:t>
            </a:r>
          </a:p>
          <a:p>
            <a:r>
              <a:rPr lang="sk-SK" sz="2800" dirty="0"/>
              <a:t>Má </a:t>
            </a:r>
            <a:r>
              <a:rPr lang="sk-SK" sz="2800" u="sng" dirty="0"/>
              <a:t>výborný čuch</a:t>
            </a:r>
            <a:r>
              <a:rPr lang="sk-SK" sz="2800" dirty="0"/>
              <a:t>, ktorým vyhľadáva potravu – uhynuté živočíchy.</a:t>
            </a:r>
          </a:p>
        </p:txBody>
      </p:sp>
      <p:pic>
        <p:nvPicPr>
          <p:cNvPr id="5122" name="Picture 2" descr="Atlas živočíchov: rak riečny - Na túru s NATUROU">
            <a:extLst>
              <a:ext uri="{FF2B5EF4-FFF2-40B4-BE49-F238E27FC236}">
                <a16:creationId xmlns:a16="http://schemas.microsoft.com/office/drawing/2014/main" id="{B4BEEA77-2C1B-8784-D929-CB1144D0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96" y="2057400"/>
            <a:ext cx="3887099" cy="27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4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dtiene sivej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473</Words>
  <Application>Microsoft Office PowerPoint</Application>
  <PresentationFormat>Širokouhlá</PresentationFormat>
  <Paragraphs>52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7</vt:i4>
      </vt:variant>
      <vt:variant>
        <vt:lpstr>Nadpisy snímok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Tw Cen MT</vt:lpstr>
      <vt:lpstr>4_Motív Office</vt:lpstr>
      <vt:lpstr>5_Motív Office</vt:lpstr>
      <vt:lpstr>6_Motív Office</vt:lpstr>
      <vt:lpstr>1_Motív Office</vt:lpstr>
      <vt:lpstr>2_Motív Office</vt:lpstr>
      <vt:lpstr>3_Motív Office</vt:lpstr>
      <vt:lpstr>Office Theme</vt:lpstr>
      <vt:lpstr>Vodné bezstavovce s lastúrou, ulitou a pancierom a Pijavica  </vt:lpstr>
      <vt:lpstr>  Bezstavovce nemajú kostru. Dýchajú kyslík rozpustený  vo vode. Niektoré z nich majú mäkké telo chránené lastúrou, ulitou alebo pancierom.    </vt:lpstr>
      <vt:lpstr> Lastúrnik  </vt:lpstr>
      <vt:lpstr>Škľabka veľká</vt:lpstr>
      <vt:lpstr>   Ulitník </vt:lpstr>
      <vt:lpstr>Prezentácia programu PowerPoint</vt:lpstr>
      <vt:lpstr>Močiarka živorodá</vt:lpstr>
      <vt:lpstr>Pancier</vt:lpstr>
      <vt:lpstr>Rak riečny</vt:lpstr>
      <vt:lpstr>Prezentácia programu PowerPoint</vt:lpstr>
      <vt:lpstr>Prezentácia programu PowerPoint</vt:lpstr>
      <vt:lpstr>Dafnia štíhla</vt:lpstr>
      <vt:lpstr>Cyklop obyčajný</vt:lpstr>
      <vt:lpstr>Článkonožce  </vt:lpstr>
      <vt:lpstr>Pijavica lekárska</vt:lpstr>
      <vt:lpstr>Prezentácia programu PowerPoint</vt:lpstr>
      <vt:lpstr>Prezentácia programu PowerPoint</vt:lpstr>
      <vt:lpstr>         Poď si všetko hravo zopakovať v testovacej časti na vytvorenej webovej stránke.      </vt:lpstr>
      <vt:lpstr>      Použitý obrazový materiál     https://upload.wikimedia.org/wikipedia/commons/7/76/Anodonta_cygnea_2.jpg https://e-ucebnice.sk/stare/e-ucebnice/biologia5naWelp/vodn_bezstavovce.ht https://sk.wikipedia.org/wiki/Vodniak_vysok%C3%BDl https://sk.wikipedia.org/wiki/Pav%C3%BAk_vodn%C3%BD https://i0.wp.com/stopvreditel.ru/wp-content/uploads/2015/04/serebryanka.jpg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Vodné bezstavovce </dc:title>
  <dc:creator>Mária Rečičárová</dc:creator>
  <cp:lastModifiedBy>Mária Rečičárová</cp:lastModifiedBy>
  <cp:revision>13</cp:revision>
  <dcterms:created xsi:type="dcterms:W3CDTF">2022-09-27T20:28:58Z</dcterms:created>
  <dcterms:modified xsi:type="dcterms:W3CDTF">2023-06-12T16:27:24Z</dcterms:modified>
</cp:coreProperties>
</file>