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2" r:id="rId9"/>
    <p:sldId id="264" r:id="rId10"/>
    <p:sldId id="270" r:id="rId11"/>
    <p:sldId id="273" r:id="rId12"/>
    <p:sldId id="265" r:id="rId13"/>
    <p:sldId id="266" r:id="rId14"/>
    <p:sldId id="272" r:id="rId15"/>
    <p:sldId id="275" r:id="rId16"/>
    <p:sldId id="274" r:id="rId17"/>
    <p:sldId id="271" r:id="rId18"/>
    <p:sldId id="267" r:id="rId19"/>
    <p:sldId id="276" r:id="rId20"/>
    <p:sldId id="278" r:id="rId21"/>
    <p:sldId id="280" r:id="rId22"/>
    <p:sldId id="263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68BF5-CB2A-54CD-3BDC-01A7ECF63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B8BC4E-38A0-83A9-B0D9-6D1F6946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EB5572-B3C2-E6F9-3ADE-CE1DCDE8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7A5A69C-DC1B-1162-7358-BB22BB38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A8CB94-FBF1-2403-7D9D-E8006C9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005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62D5A-688C-E93F-BBD8-60D5D2D3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6CB197F-1652-0591-980C-96279535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8D9909-272E-45F6-AA98-0942C581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948BAC-2ED2-3DC3-0748-862FE265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76DF264-2FE1-A87F-0942-1D7658DF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02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A7E285A-076D-529D-38C5-B7E11DA08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ECABE2E-8C57-2E0B-2BCF-E7421D548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782B66-FEC7-57BB-AD11-DFDBE015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47404F-F94F-BA1D-69C1-15B5859B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4EA914-E44F-D9F6-8776-91AB289E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48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87BA9-EE00-3C1B-BFF9-797DF2C7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A99363-58B5-4103-62A1-F77759911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5FF17E-EB52-1952-6EA2-311F287F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DA0546-B127-4297-9BCF-55F612F0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5DA920-A5BD-5E0A-96AF-E917C85A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48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5A23C-D2F3-B845-C049-0727324E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38378F-2551-8850-8CE1-0CAC42E46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193A7F8-F63C-6FCC-3B06-E2746DCD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ABCD15-6A4E-25F3-A88C-CD904A2E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8778327-CA31-2F86-B376-F4F76FAB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8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59566-DE22-1CC0-8273-4B42DFAA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6C98FE-49D5-001F-FAED-A0FB249B8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8A839C-FE7F-C3FF-BC8D-A30D31D46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E509935-45B1-BD08-A75B-00159D72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29D08D4-4B09-7E62-7BA0-027F12EC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8CB79E-2805-EC2E-F27C-57DB253D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04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45406-93C7-9F89-F481-86513F00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316E64-27CC-0EA7-6A45-EB3AD149A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7CD5091-531A-3329-60D7-0345C269A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FDEFE0-E207-7168-E6F5-8966B7768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0C03824-C6F0-EB0F-6D87-6D704ECE7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E03A7E3-99DF-538E-9F70-385D118C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9B5064F-A67B-E753-DB05-82DEFC78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A634420-B608-844C-94C0-3255838E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831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E32DD-92C4-22B5-EC63-76EF4F2C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3648B31-E77E-2A6D-EFB4-32EDA306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2075013-9F57-720B-7C1E-976A34ED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82024BE-128B-878C-659C-EE1BEB6B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84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E322B75-4718-0B51-00C3-BB2CB8F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F364E94-1308-7E2A-679A-F6AC1335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0CF5C1A-4F26-034D-63C3-A151E01E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14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12352-1949-21D4-119D-E535AF78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B7801D-4A8E-2A24-8590-96AF54D8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64371D-395B-0852-1DF2-A6841B752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B81299-B616-AB7A-EF90-867A65C1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5BC7FB5-1695-0919-F795-6127835A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32D981-9D9C-BAA8-66A4-7B8BBE73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91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0D54A-E519-D095-2A6E-ADFC2118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6890FE0-2399-AD6B-3C0E-BF93F2C7D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2C0C06-CCDB-379A-DBF9-419ABD9D1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01F482C-17F3-7DC1-5F34-26627FF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002301E-96BF-4EBA-D7B2-41EC3323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0F8CE06-01F1-AC6F-2DD8-E1A18976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E7BE967-C18E-848A-E186-9443179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5C88AC-2554-6375-5AEE-BEEC3D791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75387F-0DD5-0767-9A15-A6E8CEA8A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AB34-F7C0-4D3C-BDBC-5E03E6086D34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645F724-C9BB-CFF7-E983-7FA5064AC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5603CCC-67A3-9F69-6B11-BC2455ACD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BC8C-554A-416A-A0B5-C1BC072547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37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-ucebnice.sk/stare/e-ucebnice/biologia5naWelp/vtky_ijce_pri_vode.html" TargetMode="External"/><Relationship Id="rId2" Type="http://schemas.openxmlformats.org/officeDocument/2006/relationships/hyperlink" Target="https://flog.pravda.sk/data/flog/tarcan-70/665603/P7070020YMD_or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danadosah.cvtisr.sk/wp-content/uploads/2022/05/bocian-hniezdo_iStock-125439794-900x510.jpg" TargetMode="External"/><Relationship Id="rId4" Type="http://schemas.openxmlformats.org/officeDocument/2006/relationships/hyperlink" Target="https://cdn.pixabay.com/photo/2019/08/18/18/37/mallard-4414758_128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us divá">
            <a:extLst>
              <a:ext uri="{FF2B5EF4-FFF2-40B4-BE49-F238E27FC236}">
                <a16:creationId xmlns:a16="http://schemas.microsoft.com/office/drawing/2014/main" id="{3F2ED098-182C-A876-4E21-796403E0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1688"/>
            <a:ext cx="3141663" cy="2076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buť hrbozobá">
            <a:extLst>
              <a:ext uri="{FF2B5EF4-FFF2-40B4-BE49-F238E27FC236}">
                <a16:creationId xmlns:a16="http://schemas.microsoft.com/office/drawing/2014/main" id="{60088B67-9E26-D6B1-12E0-43B626F1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01688"/>
            <a:ext cx="2794000" cy="2076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cian biely">
            <a:extLst>
              <a:ext uri="{FF2B5EF4-FFF2-40B4-BE49-F238E27FC236}">
                <a16:creationId xmlns:a16="http://schemas.microsoft.com/office/drawing/2014/main" id="{836BA419-6948-9BF0-CD84-F68B25A6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801688"/>
            <a:ext cx="2779713" cy="2076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ormorán veľký">
            <a:extLst>
              <a:ext uri="{FF2B5EF4-FFF2-40B4-BE49-F238E27FC236}">
                <a16:creationId xmlns:a16="http://schemas.microsoft.com/office/drawing/2014/main" id="{2848C541-D591-67CD-4D29-78E9393E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52750"/>
            <a:ext cx="2509838" cy="198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yska čierna">
            <a:extLst>
              <a:ext uri="{FF2B5EF4-FFF2-40B4-BE49-F238E27FC236}">
                <a16:creationId xmlns:a16="http://schemas.microsoft.com/office/drawing/2014/main" id="{590A61CF-70E6-2C3C-B680-521A1C61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952750"/>
            <a:ext cx="3011488" cy="198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čica divá">
            <a:extLst>
              <a:ext uri="{FF2B5EF4-FFF2-40B4-BE49-F238E27FC236}">
                <a16:creationId xmlns:a16="http://schemas.microsoft.com/office/drawing/2014/main" id="{1B93A2DD-2456-3AA4-A58E-F7C01F79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952750"/>
            <a:ext cx="3195638" cy="198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ybárik riečny">
            <a:extLst>
              <a:ext uri="{FF2B5EF4-FFF2-40B4-BE49-F238E27FC236}">
                <a16:creationId xmlns:a16="http://schemas.microsoft.com/office/drawing/2014/main" id="{21B62BC7-6072-BDD3-CE69-B2B81C07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25" y="801688"/>
            <a:ext cx="1962150" cy="1285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ňa močiarna">
            <a:extLst>
              <a:ext uri="{FF2B5EF4-FFF2-40B4-BE49-F238E27FC236}">
                <a16:creationId xmlns:a16="http://schemas.microsoft.com/office/drawing/2014/main" id="{E1E4663B-8BB0-B64A-E556-61C808B3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25" y="2160588"/>
            <a:ext cx="1962150" cy="2778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490C85-CB41-FD7A-FD17-FB104806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sk-SK" sz="5200" cap="all" dirty="0"/>
              <a:t>Vodné vtáky</a:t>
            </a:r>
          </a:p>
        </p:txBody>
      </p:sp>
    </p:spTree>
    <p:extLst>
      <p:ext uri="{BB962C8B-B14F-4D97-AF65-F5344CB8AC3E}">
        <p14:creationId xmlns:p14="http://schemas.microsoft.com/office/powerpoint/2010/main" val="31710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Lyska čierna">
            <a:extLst>
              <a:ext uri="{FF2B5EF4-FFF2-40B4-BE49-F238E27FC236}">
                <a16:creationId xmlns:a16="http://schemas.microsoft.com/office/drawing/2014/main" id="{5A3A81EF-B33A-78DB-A879-FFDDA1A183B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2E9A93-2D13-93C5-CDE5-027EF45D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Lyska</a:t>
            </a:r>
            <a:r>
              <a:rPr lang="en-US" sz="4000" dirty="0"/>
              <a:t> </a:t>
            </a:r>
            <a:r>
              <a:rPr lang="en-US" sz="4000" dirty="0" err="1"/>
              <a:t>čierna</a:t>
            </a:r>
            <a:endParaRPr lang="en-US" sz="4000" dirty="0"/>
          </a:p>
        </p:txBody>
      </p:sp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2690705D-57C1-CA33-2821-2CC0431881F2}"/>
              </a:ext>
            </a:extLst>
          </p:cNvPr>
          <p:cNvSpPr/>
          <p:nvPr/>
        </p:nvSpPr>
        <p:spPr>
          <a:xfrm>
            <a:off x="6514641" y="1969139"/>
            <a:ext cx="2276819" cy="1322025"/>
          </a:xfrm>
          <a:prstGeom prst="wedgeEllipseCallout">
            <a:avLst>
              <a:gd name="adj1" fmla="val -77446"/>
              <a:gd name="adj2" fmla="val -30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Som celá čierna len na hlave mám bielu škvrnu.</a:t>
            </a:r>
          </a:p>
        </p:txBody>
      </p:sp>
    </p:spTree>
    <p:extLst>
      <p:ext uri="{BB962C8B-B14F-4D97-AF65-F5344CB8AC3E}">
        <p14:creationId xmlns:p14="http://schemas.microsoft.com/office/powerpoint/2010/main" val="35631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Čajka smejivá">
            <a:extLst>
              <a:ext uri="{FF2B5EF4-FFF2-40B4-BE49-F238E27FC236}">
                <a16:creationId xmlns:a16="http://schemas.microsoft.com/office/drawing/2014/main" id="{F5F9D0B5-3A64-8AB3-EF25-EC17E78DC42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1741" b="-1"/>
          <a:stretch/>
        </p:blipFill>
        <p:spPr bwMode="auto">
          <a:xfrm>
            <a:off x="0" y="-365115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0C1932-7448-5FBB-5E20-7AACF235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Čajka</a:t>
            </a:r>
            <a:r>
              <a:rPr lang="en-US" sz="4000" dirty="0"/>
              <a:t> </a:t>
            </a:r>
            <a:r>
              <a:rPr lang="en-US" sz="4000" dirty="0" err="1"/>
              <a:t>smejivá</a:t>
            </a:r>
            <a:endParaRPr lang="en-US" sz="4000" dirty="0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4E496909-FD9A-38B1-05B4-C192FB3A9C35}"/>
              </a:ext>
            </a:extLst>
          </p:cNvPr>
          <p:cNvSpPr/>
          <p:nvPr/>
        </p:nvSpPr>
        <p:spPr>
          <a:xfrm>
            <a:off x="-635749" y="86578"/>
            <a:ext cx="3260074" cy="1125278"/>
          </a:xfrm>
          <a:prstGeom prst="wedgeEllipseCallout">
            <a:avLst>
              <a:gd name="adj1" fmla="val 29949"/>
              <a:gd name="adj2" fmla="val 83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Ja som opak lysky. Som biela sem tam s čiernou škvrnou. </a:t>
            </a:r>
          </a:p>
        </p:txBody>
      </p:sp>
    </p:spTree>
    <p:extLst>
      <p:ext uri="{BB962C8B-B14F-4D97-AF65-F5344CB8AC3E}">
        <p14:creationId xmlns:p14="http://schemas.microsoft.com/office/powerpoint/2010/main" val="35413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286ADC-1BF1-E938-72F6-E43B210F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k-SK" dirty="0"/>
              <a:t>Kormorán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9FEBFE-7261-77BB-8BBB-9E32A97F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sk-SK" sz="2000" dirty="0"/>
              <a:t>Živí sa </a:t>
            </a:r>
            <a:r>
              <a:rPr lang="sk-SK" sz="2000" u="sng" dirty="0"/>
              <a:t>rybami</a:t>
            </a:r>
            <a:r>
              <a:rPr lang="sk-SK" sz="2000" dirty="0"/>
              <a:t>. </a:t>
            </a:r>
          </a:p>
          <a:p>
            <a:r>
              <a:rPr lang="sk-SK" sz="2000" dirty="0"/>
              <a:t>Hniezdi v </a:t>
            </a:r>
            <a:r>
              <a:rPr lang="sk-SK" sz="2000" u="sng" dirty="0"/>
              <a:t>kolóniách</a:t>
            </a:r>
            <a:r>
              <a:rPr lang="sk-SK" sz="2000" dirty="0"/>
              <a:t> na stromoch.</a:t>
            </a:r>
          </a:p>
        </p:txBody>
      </p:sp>
      <p:pic>
        <p:nvPicPr>
          <p:cNvPr id="7170" name="Picture 2" descr="Kormorán veľký">
            <a:extLst>
              <a:ext uri="{FF2B5EF4-FFF2-40B4-BE49-F238E27FC236}">
                <a16:creationId xmlns:a16="http://schemas.microsoft.com/office/drawing/2014/main" id="{B6557028-E369-B6CB-299B-476F32FED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r="21183" b="-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4" descr="Bocian biely">
            <a:extLst>
              <a:ext uri="{FF2B5EF4-FFF2-40B4-BE49-F238E27FC236}">
                <a16:creationId xmlns:a16="http://schemas.microsoft.com/office/drawing/2014/main" id="{4A6C8AEC-E1F3-11B6-0DF5-057D09340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EB1138-D543-E54C-D40E-C2113763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Bocian biely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EAC958-85F0-03C1-C5AA-971F421BA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Žije v </a:t>
            </a:r>
            <a:r>
              <a:rPr lang="sk-SK" sz="2000" u="sng" dirty="0"/>
              <a:t>plytkej vode</a:t>
            </a:r>
            <a:r>
              <a:rPr lang="sk-SK" sz="2000" dirty="0"/>
              <a:t>. </a:t>
            </a:r>
          </a:p>
          <a:p>
            <a:r>
              <a:rPr lang="sk-SK" sz="2000" dirty="0"/>
              <a:t>Má </a:t>
            </a:r>
            <a:r>
              <a:rPr lang="sk-SK" sz="2000" u="sng" dirty="0"/>
              <a:t>dlhé nohy a zobák</a:t>
            </a:r>
            <a:r>
              <a:rPr lang="sk-SK" sz="2000" dirty="0"/>
              <a:t>, ktorý mu pomáha pri hľadaní potravy. </a:t>
            </a:r>
          </a:p>
          <a:p>
            <a:r>
              <a:rPr lang="sk-SK" sz="2000" dirty="0"/>
              <a:t> Loví </a:t>
            </a:r>
            <a:r>
              <a:rPr lang="sk-SK" sz="2000" u="sng" dirty="0"/>
              <a:t>žaby a myši. </a:t>
            </a:r>
          </a:p>
          <a:p>
            <a:r>
              <a:rPr lang="sk-SK" sz="2000" dirty="0"/>
              <a:t>Je </a:t>
            </a:r>
            <a:r>
              <a:rPr lang="sk-SK" sz="2000" u="sng" dirty="0"/>
              <a:t>sťahovavý vták a zákonom chránený</a:t>
            </a:r>
            <a:r>
              <a:rPr lang="sk-SK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19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Sledujte aj vy hniezda bociana bieleho - VEDA NA DOSAH">
            <a:extLst>
              <a:ext uri="{FF2B5EF4-FFF2-40B4-BE49-F238E27FC236}">
                <a16:creationId xmlns:a16="http://schemas.microsoft.com/office/drawing/2014/main" id="{3AEA6452-ECAE-7C51-37DD-1459AD217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74A35C7E-ED70-A0EF-4161-591F75B07661}"/>
              </a:ext>
            </a:extLst>
          </p:cNvPr>
          <p:cNvSpPr/>
          <p:nvPr/>
        </p:nvSpPr>
        <p:spPr>
          <a:xfrm>
            <a:off x="7645706" y="440675"/>
            <a:ext cx="2137272" cy="969484"/>
          </a:xfrm>
          <a:prstGeom prst="wedgeEllipseCallout">
            <a:avLst>
              <a:gd name="adj1" fmla="val -72895"/>
              <a:gd name="adj2" fmla="val 7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Ja svoje mláďatá kŕmim. </a:t>
            </a:r>
          </a:p>
        </p:txBody>
      </p:sp>
    </p:spTree>
    <p:extLst>
      <p:ext uri="{BB962C8B-B14F-4D97-AF65-F5344CB8AC3E}">
        <p14:creationId xmlns:p14="http://schemas.microsoft.com/office/powerpoint/2010/main" val="1987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Volavka popolavá">
            <a:extLst>
              <a:ext uri="{FF2B5EF4-FFF2-40B4-BE49-F238E27FC236}">
                <a16:creationId xmlns:a16="http://schemas.microsoft.com/office/drawing/2014/main" id="{4656BC1A-8B76-82C9-A9A1-D1B717773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923EBE-12CC-4B75-5935-F389D25C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Volavka</a:t>
            </a:r>
            <a:r>
              <a:rPr lang="en-US" sz="5200" dirty="0"/>
              <a:t> </a:t>
            </a:r>
            <a:r>
              <a:rPr lang="en-US" sz="5200" dirty="0" err="1"/>
              <a:t>popolavá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6022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otápka chochlatá s máďaťom">
            <a:extLst>
              <a:ext uri="{FF2B5EF4-FFF2-40B4-BE49-F238E27FC236}">
                <a16:creationId xmlns:a16="http://schemas.microsoft.com/office/drawing/2014/main" id="{67B9E091-4D73-7896-C381-29CC5B4B4C8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BFDEE2-02BB-0A5D-EAE4-E18535EF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Potápka</a:t>
            </a:r>
            <a:r>
              <a:rPr lang="en-US" sz="4000" dirty="0"/>
              <a:t> </a:t>
            </a:r>
            <a:r>
              <a:rPr lang="en-US" sz="4000" dirty="0" err="1"/>
              <a:t>chochlatá</a:t>
            </a:r>
            <a:endParaRPr lang="en-US" sz="4000" dirty="0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71397BF6-2513-D27B-5FD1-3AA8F685BC61}"/>
              </a:ext>
            </a:extLst>
          </p:cNvPr>
          <p:cNvSpPr/>
          <p:nvPr/>
        </p:nvSpPr>
        <p:spPr>
          <a:xfrm>
            <a:off x="396607" y="716096"/>
            <a:ext cx="3051673" cy="1795750"/>
          </a:xfrm>
          <a:prstGeom prst="wedgeEllipseCallout">
            <a:avLst>
              <a:gd name="adj1" fmla="val 52452"/>
              <a:gd name="adj2" fmla="val 48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Prečo asi chochlatá? </a:t>
            </a:r>
          </a:p>
        </p:txBody>
      </p:sp>
    </p:spTree>
    <p:extLst>
      <p:ext uri="{BB962C8B-B14F-4D97-AF65-F5344CB8AC3E}">
        <p14:creationId xmlns:p14="http://schemas.microsoft.com/office/powerpoint/2010/main" val="3248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Spoločný rybárik riečny - popis, lokalita">
            <a:extLst>
              <a:ext uri="{FF2B5EF4-FFF2-40B4-BE49-F238E27FC236}">
                <a16:creationId xmlns:a16="http://schemas.microsoft.com/office/drawing/2014/main" id="{FF7EE1CC-A72C-5FFB-4357-330D83391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F03EDF6-0A80-AC69-3C29-8AC24EFD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Aby bolo pri vode </a:t>
            </a:r>
            <a:r>
              <a:rPr lang="en-US" dirty="0" err="1"/>
              <a:t>veselo</a:t>
            </a:r>
            <a:r>
              <a:rPr lang="en-US" dirty="0"/>
              <a:t> žijú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vodné </a:t>
            </a:r>
            <a:r>
              <a:rPr lang="en-US" dirty="0" err="1"/>
              <a:t>spevavé</a:t>
            </a:r>
            <a:r>
              <a:rPr lang="en-US" dirty="0"/>
              <a:t> </a:t>
            </a:r>
            <a:r>
              <a:rPr lang="en-US" dirty="0" err="1"/>
              <a:t>vtáky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2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6" descr="Rybárik riečny">
            <a:extLst>
              <a:ext uri="{FF2B5EF4-FFF2-40B4-BE49-F238E27FC236}">
                <a16:creationId xmlns:a16="http://schemas.microsoft.com/office/drawing/2014/main" id="{5A27F056-F781-B990-4555-763464399AF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6D59D7-AB40-7596-C8BC-F30FD26C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Rybárik</a:t>
            </a:r>
            <a:r>
              <a:rPr lang="en-US" sz="5200" dirty="0"/>
              <a:t>  </a:t>
            </a:r>
            <a:r>
              <a:rPr lang="en-US" sz="5200" dirty="0" err="1"/>
              <a:t>riečny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42698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Kúdelníčka lužná">
            <a:extLst>
              <a:ext uri="{FF2B5EF4-FFF2-40B4-BE49-F238E27FC236}">
                <a16:creationId xmlns:a16="http://schemas.microsoft.com/office/drawing/2014/main" id="{47033DC8-26B4-ED0D-8112-02B7D00642A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8" b="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0C289CE-440E-C641-0948-A65FC67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Kúdelníčka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lužná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4" descr="Obrázok, na ktorom je strom, vonkajšie&#10;&#10;Automaticky generovaný popis">
            <a:extLst>
              <a:ext uri="{FF2B5EF4-FFF2-40B4-BE49-F238E27FC236}">
                <a16:creationId xmlns:a16="http://schemas.microsoft.com/office/drawing/2014/main" id="{B263FE11-ABCB-D775-D5CF-8EE6D720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7" b="4023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9F99D6A4-6584-7624-E31B-E4180C2EACC8}"/>
              </a:ext>
            </a:extLst>
          </p:cNvPr>
          <p:cNvSpPr/>
          <p:nvPr/>
        </p:nvSpPr>
        <p:spPr>
          <a:xfrm>
            <a:off x="9981282" y="286439"/>
            <a:ext cx="1938969" cy="19610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Moje hniezdo – vlastná výroba.</a:t>
            </a:r>
          </a:p>
        </p:txBody>
      </p:sp>
    </p:spTree>
    <p:extLst>
      <p:ext uri="{BB962C8B-B14F-4D97-AF65-F5344CB8AC3E}">
        <p14:creationId xmlns:p14="http://schemas.microsoft.com/office/powerpoint/2010/main" val="20884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7C37A40-3FFB-DC77-5086-74C14173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410022" cy="5550933"/>
          </a:xfrm>
        </p:spPr>
        <p:txBody>
          <a:bodyPr>
            <a:normAutofit fontScale="90000"/>
          </a:bodyPr>
          <a:lstStyle/>
          <a:p>
            <a:r>
              <a:rPr lang="sk-SK" dirty="0"/>
              <a:t>Vtáky sú </a:t>
            </a:r>
            <a:r>
              <a:rPr lang="sk-SK" u="sng" dirty="0"/>
              <a:t>stavovce</a:t>
            </a:r>
            <a:r>
              <a:rPr lang="sk-SK" dirty="0"/>
              <a:t>, ktorých telo je pokryté </a:t>
            </a:r>
            <a:r>
              <a:rPr lang="sk-SK" u="sng" dirty="0"/>
              <a:t>perím.</a:t>
            </a:r>
            <a:br>
              <a:rPr lang="sk-SK" dirty="0"/>
            </a:br>
            <a:r>
              <a:rPr lang="sk-SK" dirty="0"/>
              <a:t>Väčšina z nich vie l</a:t>
            </a:r>
            <a:r>
              <a:rPr lang="sk-SK" u="sng" dirty="0"/>
              <a:t>ietať</a:t>
            </a:r>
            <a:r>
              <a:rPr lang="sk-SK" dirty="0"/>
              <a:t>. </a:t>
            </a:r>
            <a:br>
              <a:rPr lang="sk-SK" dirty="0"/>
            </a:br>
            <a:r>
              <a:rPr lang="sk-SK" dirty="0"/>
              <a:t>Ich predné končatiny sú </a:t>
            </a:r>
            <a:r>
              <a:rPr lang="sk-SK" u="sng" dirty="0"/>
              <a:t>krídla</a:t>
            </a:r>
            <a:r>
              <a:rPr lang="sk-SK" dirty="0"/>
              <a:t>. </a:t>
            </a:r>
            <a:br>
              <a:rPr lang="sk-SK" dirty="0"/>
            </a:br>
            <a:r>
              <a:rPr lang="sk-SK" dirty="0"/>
              <a:t>Vodné vtáky sú prispôsobené na </a:t>
            </a:r>
            <a:r>
              <a:rPr lang="sk-SK" u="sng" dirty="0"/>
              <a:t>potápanie</a:t>
            </a:r>
            <a:r>
              <a:rPr lang="sk-SK" dirty="0"/>
              <a:t> i </a:t>
            </a:r>
            <a:r>
              <a:rPr lang="sk-SK" u="sng" dirty="0"/>
              <a:t>plávanie</a:t>
            </a:r>
            <a:r>
              <a:rPr lang="sk-SK" dirty="0"/>
              <a:t> vo vode </a:t>
            </a:r>
            <a:r>
              <a:rPr lang="sk-SK" u="sng" dirty="0"/>
              <a:t>plávacími blanami </a:t>
            </a:r>
            <a:r>
              <a:rPr lang="sk-SK" dirty="0"/>
              <a:t>na nohách.</a:t>
            </a:r>
            <a:br>
              <a:rPr lang="sk-SK" dirty="0"/>
            </a:br>
            <a:r>
              <a:rPr lang="sk-SK" dirty="0"/>
              <a:t>Majú </a:t>
            </a:r>
            <a:r>
              <a:rPr lang="sk-SK" u="sng" dirty="0"/>
              <a:t>mastné perie</a:t>
            </a:r>
            <a:r>
              <a:rPr lang="sk-SK" dirty="0"/>
              <a:t>. Mastia si ho tukom z </a:t>
            </a:r>
            <a:r>
              <a:rPr lang="sk-SK" u="sng" dirty="0"/>
              <a:t>mazovej žľazy pri chvoste</a:t>
            </a:r>
            <a:r>
              <a:rPr lang="sk-SK" dirty="0"/>
              <a:t>. 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40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50677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Ak.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 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925830" y="3244334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8738490" y="3244334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04717-F468-0BF2-D668-1233245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sk-SK"/>
              <a:t>Použitý obrazový materiál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D87799-812D-A4D8-2186-0D1D7F9BE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sk-SK" sz="2000">
                <a:hlinkClick r:id="rId2"/>
              </a:rPr>
              <a:t>https://flog.pravda.sk/data/flog/tarcan-70/665603/P7070020YMD_orig.jpg</a:t>
            </a:r>
            <a:endParaRPr lang="sk-SK" sz="2000"/>
          </a:p>
          <a:p>
            <a:r>
              <a:rPr lang="sk-SK" sz="2000">
                <a:hlinkClick r:id="rId3"/>
              </a:rPr>
              <a:t>https://e-ucebnice.sk/stare/e-ucebnice/biologia5naWelp/vtky_ijce_pri_vode.html</a:t>
            </a:r>
            <a:endParaRPr lang="sk-SK" sz="2000"/>
          </a:p>
          <a:p>
            <a:r>
              <a:rPr lang="sk-SK" sz="2000">
                <a:hlinkClick r:id="rId4"/>
              </a:rPr>
              <a:t>https://cdn.pixabay.com/photo/2019/08/18/18/37/mallard-4414758_1280.jpg</a:t>
            </a:r>
            <a:endParaRPr lang="sk-SK" sz="2000"/>
          </a:p>
          <a:p>
            <a:r>
              <a:rPr lang="sk-SK" sz="2000">
                <a:hlinkClick r:id="rId5"/>
              </a:rPr>
              <a:t>https://vedanadosah.cvtisr.sk/wp-content/uploads/2022/05/bocian-hniezdo_iStock-125439794-900x510.jpg</a:t>
            </a:r>
            <a:endParaRPr lang="sk-SK" sz="2000"/>
          </a:p>
          <a:p>
            <a:endParaRPr lang="sk-SK" sz="2000"/>
          </a:p>
        </p:txBody>
      </p:sp>
    </p:spTree>
    <p:extLst>
      <p:ext uri="{BB962C8B-B14F-4D97-AF65-F5344CB8AC3E}">
        <p14:creationId xmlns:p14="http://schemas.microsoft.com/office/powerpoint/2010/main" val="43570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ačica divá">
            <a:extLst>
              <a:ext uri="{FF2B5EF4-FFF2-40B4-BE49-F238E27FC236}">
                <a16:creationId xmlns:a16="http://schemas.microsoft.com/office/drawing/2014/main" id="{8F398978-8492-2F33-49B4-2120AEF60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r="4827" b="-1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6E2093-15D2-4F9C-2056-47A62F56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Kačica divá</a:t>
            </a:r>
            <a:br>
              <a:rPr lang="sk-SK" sz="4000" dirty="0"/>
            </a:b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0E540A-2462-2E69-6D73-62A45F82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Je dobrým letcom,  plavcom ale vie sa aj dobre potápať.</a:t>
            </a:r>
          </a:p>
          <a:p>
            <a:r>
              <a:rPr lang="sk-SK" sz="2000" dirty="0"/>
              <a:t>Samec a samica sa </a:t>
            </a:r>
            <a:r>
              <a:rPr lang="sk-SK" sz="2000" u="sng" dirty="0"/>
              <a:t>odlišuje sfarbením</a:t>
            </a:r>
            <a:r>
              <a:rPr lang="sk-SK" sz="2000" dirty="0"/>
              <a:t>. </a:t>
            </a:r>
          </a:p>
          <a:p>
            <a:r>
              <a:rPr lang="sk-SK" sz="2000" dirty="0"/>
              <a:t>Živí sa </a:t>
            </a:r>
            <a:r>
              <a:rPr lang="sk-SK" sz="2000" u="sng" dirty="0"/>
              <a:t>rastlinnou aj živočíšnou stravou</a:t>
            </a:r>
            <a:r>
              <a:rPr lang="sk-SK" sz="2000" dirty="0"/>
              <a:t>. </a:t>
            </a:r>
          </a:p>
          <a:p>
            <a:r>
              <a:rPr lang="sk-SK" sz="2000" dirty="0"/>
              <a:t>Mláďatá sú </a:t>
            </a:r>
            <a:r>
              <a:rPr lang="sk-SK" sz="2000" u="sng" dirty="0" err="1"/>
              <a:t>nekŕmivé</a:t>
            </a:r>
            <a:r>
              <a:rPr lang="sk-SK" sz="2000" dirty="0"/>
              <a:t>  - po vyliahnutí si samé hľadajú potravu.</a:t>
            </a:r>
          </a:p>
          <a:p>
            <a:r>
              <a:rPr lang="sk-SK" sz="2000" dirty="0"/>
              <a:t>Je </a:t>
            </a:r>
            <a:r>
              <a:rPr lang="sk-SK" sz="2000" u="sng" dirty="0"/>
              <a:t>čiastočne sťahovavá </a:t>
            </a:r>
            <a:r>
              <a:rPr lang="sk-SK" sz="2000" dirty="0"/>
              <a:t>– časť kačíc ostáva, časť odlieta.  </a:t>
            </a:r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305C7136-1904-CE00-97F6-8CFE37EA2EF2}"/>
              </a:ext>
            </a:extLst>
          </p:cNvPr>
          <p:cNvSpPr/>
          <p:nvPr/>
        </p:nvSpPr>
        <p:spPr>
          <a:xfrm>
            <a:off x="3426246" y="365125"/>
            <a:ext cx="2291508" cy="813680"/>
          </a:xfrm>
          <a:prstGeom prst="wedgeEllipseCallout">
            <a:avLst>
              <a:gd name="adj1" fmla="val -5208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Som samec – krásavec.</a:t>
            </a:r>
          </a:p>
        </p:txBody>
      </p:sp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A6BD1589-9137-300E-2BAE-E7AB669F210E}"/>
              </a:ext>
            </a:extLst>
          </p:cNvPr>
          <p:cNvSpPr/>
          <p:nvPr/>
        </p:nvSpPr>
        <p:spPr>
          <a:xfrm>
            <a:off x="-3046" y="4153358"/>
            <a:ext cx="1688628" cy="947451"/>
          </a:xfrm>
          <a:prstGeom prst="wedgeEllipseCallout">
            <a:avLst>
              <a:gd name="adj1" fmla="val 89057"/>
              <a:gd name="adj2" fmla="val -104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Som samica.</a:t>
            </a:r>
          </a:p>
        </p:txBody>
      </p:sp>
    </p:spTree>
    <p:extLst>
      <p:ext uri="{BB962C8B-B14F-4D97-AF65-F5344CB8AC3E}">
        <p14:creationId xmlns:p14="http://schemas.microsoft.com/office/powerpoint/2010/main" val="22286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lard Ducklings Duck - Free photo on Pixabay">
            <a:extLst>
              <a:ext uri="{FF2B5EF4-FFF2-40B4-BE49-F238E27FC236}">
                <a16:creationId xmlns:a16="http://schemas.microsoft.com/office/drawing/2014/main" id="{CE177C07-6F81-F123-8EE8-A4EA160F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65" y="110169"/>
            <a:ext cx="11845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DD94F243-9E57-6AEE-120A-850F8F276E69}"/>
              </a:ext>
            </a:extLst>
          </p:cNvPr>
          <p:cNvSpPr/>
          <p:nvPr/>
        </p:nvSpPr>
        <p:spPr>
          <a:xfrm>
            <a:off x="5585551" y="870333"/>
            <a:ext cx="4153359" cy="1652530"/>
          </a:xfrm>
          <a:prstGeom prst="wedgeEllipseCallout">
            <a:avLst>
              <a:gd name="adj1" fmla="val -16324"/>
              <a:gd name="adj2" fmla="val 127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Sme samostatné. </a:t>
            </a:r>
          </a:p>
          <a:p>
            <a:pPr algn="ctr"/>
            <a:r>
              <a:rPr lang="sk-SK" sz="2400" b="1" dirty="0"/>
              <a:t>Od narodenia si hľadáme potravu samé. </a:t>
            </a:r>
          </a:p>
        </p:txBody>
      </p:sp>
    </p:spTree>
    <p:extLst>
      <p:ext uri="{BB962C8B-B14F-4D97-AF65-F5344CB8AC3E}">
        <p14:creationId xmlns:p14="http://schemas.microsoft.com/office/powerpoint/2010/main" val="18674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us divá">
            <a:extLst>
              <a:ext uri="{FF2B5EF4-FFF2-40B4-BE49-F238E27FC236}">
                <a16:creationId xmlns:a16="http://schemas.microsoft.com/office/drawing/2014/main" id="{B0A91EBF-0278-4C36-844B-1320DDA3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" b="2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61EE1C-FCE7-27D5-F650-0D0A1675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Hus divá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992FDC-3DD7-894C-C085-122CD5AE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Živí sa </a:t>
            </a:r>
            <a:r>
              <a:rPr lang="sk-SK" sz="2000" u="sng" dirty="0"/>
              <a:t>prevažne rastlinnou stravou.</a:t>
            </a:r>
          </a:p>
          <a:p>
            <a:r>
              <a:rPr lang="sk-SK" sz="2000" dirty="0"/>
              <a:t>Je </a:t>
            </a:r>
            <a:r>
              <a:rPr lang="sk-SK" sz="2000" u="sng" dirty="0"/>
              <a:t>sťahovavá</a:t>
            </a:r>
            <a:r>
              <a:rPr lang="sk-SK" sz="2000" dirty="0"/>
              <a:t>.  </a:t>
            </a:r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46035BBE-DEFF-E3B2-7F2F-790652901E3D}"/>
              </a:ext>
            </a:extLst>
          </p:cNvPr>
          <p:cNvSpPr/>
          <p:nvPr/>
        </p:nvSpPr>
        <p:spPr>
          <a:xfrm>
            <a:off x="4164376" y="572877"/>
            <a:ext cx="2368626" cy="1432193"/>
          </a:xfrm>
          <a:prstGeom prst="wedgeEllipseCallout">
            <a:avLst>
              <a:gd name="adj1" fmla="val -60462"/>
              <a:gd name="adj2" fmla="val 72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Aj my si od narodenia  hľadáme samé potravu. </a:t>
            </a:r>
          </a:p>
        </p:txBody>
      </p:sp>
    </p:spTree>
    <p:extLst>
      <p:ext uri="{BB962C8B-B14F-4D97-AF65-F5344CB8AC3E}">
        <p14:creationId xmlns:p14="http://schemas.microsoft.com/office/powerpoint/2010/main" val="19480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Labuť hrbozobá">
            <a:extLst>
              <a:ext uri="{FF2B5EF4-FFF2-40B4-BE49-F238E27FC236}">
                <a16:creationId xmlns:a16="http://schemas.microsoft.com/office/drawing/2014/main" id="{AB33ACA9-C516-F123-E819-9AD223618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2A4F6E-6C94-1577-0A55-724C8F61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Labuť </a:t>
            </a:r>
            <a:r>
              <a:rPr lang="sk-SK" sz="4000" dirty="0" err="1"/>
              <a:t>hrbozobá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72A6E7-938C-734C-F5F7-A3CBAD1B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2000" dirty="0"/>
              <a:t>Živí sa </a:t>
            </a:r>
            <a:r>
              <a:rPr lang="sk-SK" sz="2000" u="sng" dirty="0"/>
              <a:t>vodnými rastlinami</a:t>
            </a:r>
            <a:r>
              <a:rPr lang="sk-SK" sz="2000" dirty="0"/>
              <a:t>. </a:t>
            </a:r>
          </a:p>
          <a:p>
            <a:r>
              <a:rPr lang="sk-SK" sz="2000" dirty="0"/>
              <a:t>Samce labute sú väčšie  ako samice. </a:t>
            </a:r>
          </a:p>
          <a:p>
            <a:r>
              <a:rPr lang="sk-SK" sz="2000" dirty="0"/>
              <a:t>Je </a:t>
            </a:r>
            <a:r>
              <a:rPr lang="sk-SK" sz="2000" u="sng" dirty="0"/>
              <a:t>čiastočne sťahovavá</a:t>
            </a:r>
            <a:r>
              <a:rPr lang="sk-SK" sz="2000" dirty="0"/>
              <a:t>.</a:t>
            </a:r>
          </a:p>
          <a:p>
            <a:r>
              <a:rPr lang="sk-SK" sz="2000" u="sng" dirty="0"/>
              <a:t>Je zákonom chránená</a:t>
            </a:r>
            <a:r>
              <a:rPr lang="sk-SK" sz="2000" dirty="0"/>
              <a:t>.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462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5B0DAA8-C4B0-44AB-51CA-C170B838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8" y="0"/>
            <a:ext cx="10295043" cy="6858000"/>
          </a:xfrm>
          <a:prstGeom prst="rect">
            <a:avLst/>
          </a:prstGeom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ED6DFF4C-3585-358C-4AE3-BACCE6B17B81}"/>
              </a:ext>
            </a:extLst>
          </p:cNvPr>
          <p:cNvSpPr/>
          <p:nvPr/>
        </p:nvSpPr>
        <p:spPr>
          <a:xfrm>
            <a:off x="2049137" y="760164"/>
            <a:ext cx="2434728" cy="1443209"/>
          </a:xfrm>
          <a:prstGeom prst="wedgeEllipseCallout">
            <a:avLst>
              <a:gd name="adj1" fmla="val 213005"/>
              <a:gd name="adj2" fmla="val 4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Ideme si s káčencami a húsatami hľadať niečo pod zub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60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eylag goose head tooth free photo">
            <a:extLst>
              <a:ext uri="{FF2B5EF4-FFF2-40B4-BE49-F238E27FC236}">
                <a16:creationId xmlns:a16="http://schemas.microsoft.com/office/drawing/2014/main" id="{98F2C2DE-0CDF-3023-7A6E-C4560CB2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F8C0D5AA-AFF1-74D5-B693-1363E1A92062}"/>
              </a:ext>
            </a:extLst>
          </p:cNvPr>
          <p:cNvSpPr/>
          <p:nvPr/>
        </p:nvSpPr>
        <p:spPr>
          <a:xfrm>
            <a:off x="7326217" y="572877"/>
            <a:ext cx="2776250" cy="2952521"/>
          </a:xfrm>
          <a:prstGeom prst="wedgeEllipseCallout">
            <a:avLst>
              <a:gd name="adj1" fmla="val -48055"/>
              <a:gd name="adj2" fmla="val 69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Spolu s labuťou a kačkou máme na okraji zobáka zúbky na preciedzanie vody a zachytávanie potravy. </a:t>
            </a:r>
          </a:p>
        </p:txBody>
      </p:sp>
    </p:spTree>
    <p:extLst>
      <p:ext uri="{BB962C8B-B14F-4D97-AF65-F5344CB8AC3E}">
        <p14:creationId xmlns:p14="http://schemas.microsoft.com/office/powerpoint/2010/main" val="1390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F003A3-31A1-2390-A417-D717FD9D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k-SK" dirty="0"/>
              <a:t>Kaňa močiarna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182785-2E78-3AB8-4BC8-D3CB9C07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sk-SK" sz="2000" dirty="0"/>
              <a:t>Je </a:t>
            </a:r>
            <a:r>
              <a:rPr lang="sk-SK" sz="2000" u="sng" dirty="0"/>
              <a:t>dravý vták</a:t>
            </a:r>
            <a:r>
              <a:rPr lang="sk-SK" sz="2000" dirty="0"/>
              <a:t>. </a:t>
            </a:r>
          </a:p>
          <a:p>
            <a:r>
              <a:rPr lang="sk-SK" sz="2000" dirty="0"/>
              <a:t>Dobre lieta. </a:t>
            </a:r>
          </a:p>
          <a:p>
            <a:r>
              <a:rPr lang="sk-SK" sz="2000" dirty="0"/>
              <a:t>Živí sa  </a:t>
            </a:r>
            <a:r>
              <a:rPr lang="sk-SK" sz="2000" u="sng" dirty="0"/>
              <a:t>hmyzom, žabami, vodnými vtákmi</a:t>
            </a:r>
            <a:r>
              <a:rPr lang="sk-SK" sz="2000" dirty="0"/>
              <a:t> a niekedy aj </a:t>
            </a:r>
            <a:r>
              <a:rPr lang="sk-SK" sz="2000" u="sng" dirty="0"/>
              <a:t>rybami</a:t>
            </a:r>
            <a:r>
              <a:rPr lang="sk-SK" sz="2000" dirty="0"/>
              <a:t>. </a:t>
            </a:r>
          </a:p>
        </p:txBody>
      </p:sp>
      <p:pic>
        <p:nvPicPr>
          <p:cNvPr id="4" name="Picture 10" descr="Kaňa močiarna">
            <a:extLst>
              <a:ext uri="{FF2B5EF4-FFF2-40B4-BE49-F238E27FC236}">
                <a16:creationId xmlns:a16="http://schemas.microsoft.com/office/drawing/2014/main" id="{0314A136-D6BA-1714-DBF6-1B7F6D598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5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441</Words>
  <Application>Microsoft Office PowerPoint</Application>
  <PresentationFormat>Širokouhlá</PresentationFormat>
  <Paragraphs>55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Motív Office</vt:lpstr>
      <vt:lpstr>Vodné vtáky</vt:lpstr>
      <vt:lpstr>Vtáky sú stavovce, ktorých telo je pokryté perím. Väčšina z nich vie lietať.  Ich predné končatiny sú krídla.  Vodné vtáky sú prispôsobené na potápanie i plávanie vo vode plávacími blanami na nohách. Majú mastné perie. Mastia si ho tukom z mazovej žľazy pri chvoste.  </vt:lpstr>
      <vt:lpstr>Kačica divá </vt:lpstr>
      <vt:lpstr>Prezentácia programu PowerPoint</vt:lpstr>
      <vt:lpstr>Hus divá</vt:lpstr>
      <vt:lpstr>Labuť hrbozobá</vt:lpstr>
      <vt:lpstr>Prezentácia programu PowerPoint</vt:lpstr>
      <vt:lpstr>Prezentácia programu PowerPoint</vt:lpstr>
      <vt:lpstr>Kaňa močiarna</vt:lpstr>
      <vt:lpstr>Lyska čierna</vt:lpstr>
      <vt:lpstr>Čajka smejivá</vt:lpstr>
      <vt:lpstr>Kormorán</vt:lpstr>
      <vt:lpstr>Bocian biely</vt:lpstr>
      <vt:lpstr>Prezentácia programu PowerPoint</vt:lpstr>
      <vt:lpstr>Volavka popolavá</vt:lpstr>
      <vt:lpstr>Potápka chochlatá</vt:lpstr>
      <vt:lpstr>Aby bolo pri vode veselo žijú tu aj vodné spevavé vtáky.</vt:lpstr>
      <vt:lpstr>Rybárik  riečny</vt:lpstr>
      <vt:lpstr>Kúdelníčka lužná</vt:lpstr>
      <vt:lpstr>Ak.</vt:lpstr>
      <vt:lpstr>         Poď si všetko hravo zopakovať v testovacej časti na vytvorenej webovej stránke.  </vt:lpstr>
      <vt:lpstr>Použitý obrazový materiál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vtáky</dc:title>
  <dc:creator>Mária Rečičárová</dc:creator>
  <cp:lastModifiedBy>Mária Rečičárová</cp:lastModifiedBy>
  <cp:revision>6</cp:revision>
  <dcterms:created xsi:type="dcterms:W3CDTF">2022-10-02T13:00:39Z</dcterms:created>
  <dcterms:modified xsi:type="dcterms:W3CDTF">2023-06-12T16:25:24Z</dcterms:modified>
</cp:coreProperties>
</file>