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5" r:id="rId8"/>
    <p:sldId id="260" r:id="rId9"/>
    <p:sldId id="278" r:id="rId10"/>
    <p:sldId id="280" r:id="rId11"/>
    <p:sldId id="261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995A6-342C-AEE0-61F1-07245B5C5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798C19-39ED-A601-D2F6-21759A2B7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5716EF-C236-4FB7-59C1-FC1DAFCD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BC8C0D2-0FE8-CDF0-5AE6-2AB2AEA9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FA96F5-AAEE-C54F-7C85-19344C6A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335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A95C2-2E5A-BF8E-0901-C580B474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2DD614A-0608-3F85-7937-FA20BF48E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27F6E3-D45E-AB87-80DE-B5534A06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8FDBA03-F436-501B-57FE-FD9ED73C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93466C7-5F57-02FB-51DA-257286C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512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6B89C53-5D54-1AA6-5B4D-4E11924E7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EF7638F-BF31-67CD-2984-9BED2A33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C66FE13-3F78-1321-44E1-1910C74E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1393F6-2635-1373-901A-C40B2426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DFFC4F2-BBA7-79B0-66FA-DD31E149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826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666AE-0678-9EF5-EF30-C56F5D3B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E4C05F-E7D9-E83E-1604-6608B3CAC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04A6767-63B6-A1F5-E45B-222D6780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E185B1-458E-63F8-C550-3169FA8D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009DF1F-C24E-7721-0586-013FBF7E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772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80430-66F6-B451-C263-3EBF4642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3888A8-BBC3-F29E-A1F0-0B8C1E091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EE4A4C-090F-C848-6D42-C72FB38B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8D32324-EDC9-519F-DCA1-DF535E26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1BBD636-594E-959C-325D-84F0F2E7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443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1ED47-5F5B-0E2B-D126-56AF2F42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26185C-85C7-03E2-07F9-571DA20A7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CA1E685-1121-2887-2B9F-80B9ED6AD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FFC468-2767-A501-9CE9-707D7631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B8792B5-2566-C2A2-4949-4F25666B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B0A49AB-BC0D-2187-8277-202FBF63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84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298AF-4B25-2F23-1164-E0718B6E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F09087-355F-612F-349B-C2887A246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50777AF-BC8D-E895-691A-EFC2B03D2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2B9A74-63E4-0879-F100-81B359793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25E8AB1-34AC-278A-21B3-F36A8BA94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0C890BC-CBD7-0825-5CB1-9EC6C8BF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FED3E21-58BA-2727-6434-D2759942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8B02019-9467-9AE5-AFA5-E0220B66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652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3A303-1D21-B52C-AEFF-2573F7DB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67E951C-8ACA-F966-6A00-EB511A3D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86B59BC-3893-3D4E-F327-8FE03AFE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9D8820A-93F3-4B9F-1F79-718666E2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158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5701F1F-7317-8865-9F79-CD60B6D5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5B0A79C-789C-AB66-4055-1C9BE5F7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5C41CC0-BD41-C694-021B-6E5D101A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75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379E5-DEB5-1D3E-C7F4-9716D87A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112CD9-C61B-1596-AB03-A54720A0E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469E7F-FCF2-3BCB-9A11-F835DB0B8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B0FA27A-CADE-729B-869F-22B14B21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E07159B-91DD-EF88-6695-B8743C90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4CD56B2-333D-1309-D1C0-58962BA7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4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A8EF2-D1C4-FB91-4CB0-129138DD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FFF4408-4154-1DF9-49D4-BDB5A9368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0F11E8-5ACF-C63D-2BE2-E49A5E86C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BF0DF1B-5F7C-81C5-32AD-3B9CC656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1FDFB15-0D8F-F695-DF82-421CEBF1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65E70CF-EA9B-E0AE-E482-D45854A5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181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BF7620C-D057-02C4-87E4-EACCBD84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DB077D-E657-91F1-20D4-818A3BE3F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0E986E-1541-E1B4-5101-6155201A4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2E48-0371-42C2-BC66-89ACDF87CA0F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7C3B95E-B72E-B380-8AD0-1EEEEBE0B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8F6F2F-C87D-D672-A1EE-8E6743AFB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4638-028E-46D6-9393-F8D41530A6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1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onitoring.sk/foto/OccurenceRecord/2958350/94593/med_IMG_20200117_090031.jpg" TargetMode="External"/><Relationship Id="rId2" Type="http://schemas.openxmlformats.org/officeDocument/2006/relationships/hyperlink" Target="https://oskole.detiamy.sk/clanok/vodne-cicav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-smilovice-reka.ic.cz/index.php?id_page=article_toulky" TargetMode="External"/><Relationship Id="rId4" Type="http://schemas.openxmlformats.org/officeDocument/2006/relationships/hyperlink" Target="https://upload.wikimedia.org/wikipedia/commons/6/6b/American_Beave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C9BE72A-4F97-4FA0-AF09-2C65D071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2C075E-9C2E-90CE-3DFB-1EC91757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72047"/>
            <a:ext cx="10506456" cy="1130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Vodné </a:t>
            </a:r>
            <a:r>
              <a:rPr lang="en-US" sz="5200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cicavce</a:t>
            </a:r>
            <a:endParaRPr lang="en-US" sz="5200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upload.wikimedia.org/wikipedia/commons/6/6b/Ame...">
            <a:extLst>
              <a:ext uri="{FF2B5EF4-FFF2-40B4-BE49-F238E27FC236}">
                <a16:creationId xmlns:a16="http://schemas.microsoft.com/office/drawing/2014/main" id="{1CF5A4E2-E10C-1373-A576-86C8F6077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03"/>
          <a:stretch/>
        </p:blipFill>
        <p:spPr bwMode="auto">
          <a:xfrm>
            <a:off x="203682" y="181113"/>
            <a:ext cx="3797398" cy="37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1B9C48E-5414-D8E6-661F-1DFCCFC78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11578" b="2"/>
          <a:stretch/>
        </p:blipFill>
        <p:spPr bwMode="auto">
          <a:xfrm>
            <a:off x="4188497" y="181113"/>
            <a:ext cx="3815005" cy="3717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F19D89-45F9-8961-40B5-C2EC2DA10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4" r="9750" b="1"/>
          <a:stretch/>
        </p:blipFill>
        <p:spPr bwMode="auto">
          <a:xfrm>
            <a:off x="8190920" y="181113"/>
            <a:ext cx="3799289" cy="3717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80193-C475-D9CF-A5F2-1F660E8C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2" y="330505"/>
            <a:ext cx="6676222" cy="4781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400" dirty="0"/>
            </a:br>
            <a:br>
              <a:rPr lang="en-US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Poď si všetko hravo zopakovať v testovacej časti na vytvorenej webovej stránke. 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3074" name="Picture 2" descr="Download wordwall images for free">
            <a:extLst>
              <a:ext uri="{FF2B5EF4-FFF2-40B4-BE49-F238E27FC236}">
                <a16:creationId xmlns:a16="http://schemas.microsoft.com/office/drawing/2014/main" id="{2BCFF44F-75C8-BD23-F65F-99D66394D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6292" r="17837" b="12659"/>
          <a:stretch/>
        </p:blipFill>
        <p:spPr bwMode="auto">
          <a:xfrm>
            <a:off x="8226577" y="3627741"/>
            <a:ext cx="3175976" cy="25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CAE46FE2-C3D6-AA8F-B463-F78BA103587A}"/>
              </a:ext>
            </a:extLst>
          </p:cNvPr>
          <p:cNvSpPr txBox="1"/>
          <p:nvPr/>
        </p:nvSpPr>
        <p:spPr>
          <a:xfrm>
            <a:off x="925830" y="3244334"/>
            <a:ext cx="6035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5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F273056-CEAE-F89D-C159-F7BDF99A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sk-SK" dirty="0"/>
              <a:t>Použitý obrazový materiál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7216208-7A0C-D43A-8DBB-9C885BF0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sk-SK" sz="2000">
                <a:hlinkClick r:id="rId2"/>
              </a:rPr>
              <a:t>https://oskole.detiamy.sk/clanok/vodne-cicavce</a:t>
            </a:r>
            <a:endParaRPr lang="sk-SK" sz="2000"/>
          </a:p>
          <a:p>
            <a:r>
              <a:rPr lang="sk-SK" sz="2000">
                <a:hlinkClick r:id="rId3"/>
              </a:rPr>
              <a:t>http://www.biomonitoring.sk/foto/OccurenceRecord/2958350/94593/med_IMG_20200117_090031.jpg</a:t>
            </a:r>
            <a:endParaRPr lang="sk-SK" sz="2000"/>
          </a:p>
          <a:p>
            <a:r>
              <a:rPr lang="sk-SK" sz="2000">
                <a:hlinkClick r:id="rId4"/>
              </a:rPr>
              <a:t>https://upload.wikimedia.org/wikipedia/commons/6/6b/American_Beaver.jpg</a:t>
            </a:r>
            <a:endParaRPr lang="sk-SK" sz="2000"/>
          </a:p>
          <a:p>
            <a:r>
              <a:rPr lang="sk-SK" sz="2000">
                <a:hlinkClick r:id="rId5"/>
              </a:rPr>
              <a:t>http://www.ms-smilovice-reka.ic.cz/index.php?id_page=article_toulky</a:t>
            </a:r>
            <a:endParaRPr lang="sk-SK" sz="2000"/>
          </a:p>
          <a:p>
            <a:endParaRPr lang="sk-SK" sz="2000"/>
          </a:p>
          <a:p>
            <a:endParaRPr lang="sk-SK" sz="2000"/>
          </a:p>
        </p:txBody>
      </p:sp>
    </p:spTree>
    <p:extLst>
      <p:ext uri="{BB962C8B-B14F-4D97-AF65-F5344CB8AC3E}">
        <p14:creationId xmlns:p14="http://schemas.microsoft.com/office/powerpoint/2010/main" val="15362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8B1B5-3FAA-31E2-1C81-D55DEADC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7477" cy="5672118"/>
          </a:xfrm>
        </p:spPr>
        <p:txBody>
          <a:bodyPr>
            <a:normAutofit/>
          </a:bodyPr>
          <a:lstStyle/>
          <a:p>
            <a:r>
              <a:rPr lang="sk-SK" dirty="0"/>
              <a:t>Cicavce sú </a:t>
            </a:r>
            <a:r>
              <a:rPr lang="sk-SK" u="sng" dirty="0"/>
              <a:t>stavovce</a:t>
            </a:r>
            <a:r>
              <a:rPr lang="sk-SK" dirty="0"/>
              <a:t>, ktoré sa </a:t>
            </a:r>
            <a:r>
              <a:rPr lang="sk-SK" u="sng" dirty="0"/>
              <a:t>rodia</a:t>
            </a:r>
            <a:r>
              <a:rPr lang="sk-SK" dirty="0"/>
              <a:t>. </a:t>
            </a:r>
            <a:br>
              <a:rPr lang="sk-SK" dirty="0"/>
            </a:br>
            <a:r>
              <a:rPr lang="sk-SK" dirty="0"/>
              <a:t>Po narodení sa živia materským </a:t>
            </a:r>
            <a:r>
              <a:rPr lang="sk-SK" u="sng" dirty="0"/>
              <a:t>mliekom</a:t>
            </a:r>
            <a:r>
              <a:rPr lang="sk-SK" dirty="0"/>
              <a:t>. </a:t>
            </a:r>
            <a:br>
              <a:rPr lang="sk-SK" dirty="0"/>
            </a:br>
            <a:r>
              <a:rPr lang="sk-SK" dirty="0"/>
              <a:t>Telo majú pokryté </a:t>
            </a:r>
            <a:r>
              <a:rPr lang="sk-SK" u="sng" dirty="0"/>
              <a:t>srsťou</a:t>
            </a:r>
            <a:r>
              <a:rPr lang="sk-SK" dirty="0"/>
              <a:t>. </a:t>
            </a:r>
            <a:br>
              <a:rPr lang="sk-SK" dirty="0"/>
            </a:br>
            <a:r>
              <a:rPr lang="sk-SK" dirty="0"/>
              <a:t>Vodné cicavce majú telo prispôsobené životu vo vode. </a:t>
            </a:r>
            <a:br>
              <a:rPr lang="sk-SK" dirty="0"/>
            </a:br>
            <a:r>
              <a:rPr lang="sk-SK" dirty="0"/>
              <a:t>Majú lesklú, </a:t>
            </a:r>
            <a:r>
              <a:rPr lang="sk-SK" u="sng" dirty="0"/>
              <a:t>hustú a nepremokavú srsť</a:t>
            </a:r>
            <a:r>
              <a:rPr lang="sk-SK" dirty="0"/>
              <a:t>, ktorá ich chráni pred chladom.</a:t>
            </a:r>
            <a:br>
              <a:rPr lang="sk-SK" dirty="0"/>
            </a:br>
            <a:r>
              <a:rPr lang="sk-SK" dirty="0"/>
              <a:t> </a:t>
            </a:r>
            <a:r>
              <a:rPr lang="sk-SK" u="sng" dirty="0"/>
              <a:t>Silný chvost </a:t>
            </a:r>
            <a:r>
              <a:rPr lang="sk-SK" dirty="0"/>
              <a:t>mu slúži ako veslo a kormidlo. </a:t>
            </a:r>
            <a:br>
              <a:rPr lang="sk-SK" dirty="0"/>
            </a:br>
            <a:r>
              <a:rPr lang="sk-SK" dirty="0" err="1"/>
              <a:t>Májú</a:t>
            </a:r>
            <a:r>
              <a:rPr lang="sk-SK" dirty="0"/>
              <a:t> </a:t>
            </a:r>
            <a:r>
              <a:rPr lang="sk-SK" u="sng" dirty="0"/>
              <a:t>plávacie blany </a:t>
            </a:r>
            <a:r>
              <a:rPr lang="sk-SK" dirty="0"/>
              <a:t>medzi prstami. </a:t>
            </a:r>
          </a:p>
        </p:txBody>
      </p:sp>
    </p:spTree>
    <p:extLst>
      <p:ext uri="{BB962C8B-B14F-4D97-AF65-F5344CB8AC3E}">
        <p14:creationId xmlns:p14="http://schemas.microsoft.com/office/powerpoint/2010/main" val="36310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EC3553E-4851-64B9-C6F1-2679E009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 bwMode="auto">
          <a:xfrm>
            <a:off x="0" y="4084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CADFE5-0ADD-D892-8DA8-31EBD23A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Vydra riečna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CE5090C-39F0-B7AD-399E-E43DA67C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400" dirty="0"/>
              <a:t>Má pretiahnuté  a valcovité telo. </a:t>
            </a:r>
          </a:p>
          <a:p>
            <a:r>
              <a:rPr lang="sk-SK" sz="2400" dirty="0"/>
              <a:t>Okolo papule má </a:t>
            </a:r>
            <a:r>
              <a:rPr lang="sk-SK" sz="2400" u="sng" dirty="0"/>
              <a:t>hmatové fúzy, </a:t>
            </a:r>
            <a:r>
              <a:rPr lang="sk-SK" sz="2400" dirty="0"/>
              <a:t>ktoré využíva pri love koristi. </a:t>
            </a:r>
          </a:p>
          <a:p>
            <a:r>
              <a:rPr lang="sk-SK" sz="2400" dirty="0"/>
              <a:t>Je </a:t>
            </a:r>
            <a:r>
              <a:rPr lang="sk-SK" sz="2400" u="sng" dirty="0"/>
              <a:t>mäsožravá.</a:t>
            </a:r>
            <a:r>
              <a:rPr lang="sk-SK" sz="2400" dirty="0"/>
              <a:t> </a:t>
            </a:r>
          </a:p>
          <a:p>
            <a:r>
              <a:rPr lang="sk-SK" sz="2400" dirty="0"/>
              <a:t>Živí sa bezstavovcami ale </a:t>
            </a:r>
            <a:r>
              <a:rPr lang="sk-SK" sz="2400" u="sng" dirty="0"/>
              <a:t>rybami.</a:t>
            </a:r>
            <a:r>
              <a:rPr lang="sk-SK" sz="2000" dirty="0"/>
              <a:t> </a:t>
            </a:r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1D8545E4-574F-DB66-116C-9CBEDF7AEB7E}"/>
              </a:ext>
            </a:extLst>
          </p:cNvPr>
          <p:cNvSpPr/>
          <p:nvPr/>
        </p:nvSpPr>
        <p:spPr>
          <a:xfrm>
            <a:off x="-386014" y="847772"/>
            <a:ext cx="2448429" cy="1586429"/>
          </a:xfrm>
          <a:prstGeom prst="wedgeEllipseCallout">
            <a:avLst>
              <a:gd name="adj1" fmla="val 21262"/>
              <a:gd name="adj2" fmla="val 104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Rybári ma nemajú radi. </a:t>
            </a:r>
          </a:p>
        </p:txBody>
      </p:sp>
    </p:spTree>
    <p:extLst>
      <p:ext uri="{BB962C8B-B14F-4D97-AF65-F5344CB8AC3E}">
        <p14:creationId xmlns:p14="http://schemas.microsoft.com/office/powerpoint/2010/main" val="33785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79AF9FD-6CAF-2A27-9EEC-479BD4B14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26" t="53493" r="49217" b="20644"/>
          <a:stretch/>
        </p:blipFill>
        <p:spPr>
          <a:xfrm>
            <a:off x="1140934" y="2079740"/>
            <a:ext cx="4616434" cy="25193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533B9FA8-9DA1-34DB-8C2F-9A7CDBC03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75" t="20266" r="27168" b="45517"/>
          <a:stretch/>
        </p:blipFill>
        <p:spPr>
          <a:xfrm>
            <a:off x="6434633" y="1375352"/>
            <a:ext cx="4644528" cy="392817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DF1858F-C3C2-0DFB-3DF5-BAACF51DBCC7}"/>
              </a:ext>
            </a:extLst>
          </p:cNvPr>
          <p:cNvSpPr txBox="1"/>
          <p:nvPr/>
        </p:nvSpPr>
        <p:spPr>
          <a:xfrm>
            <a:off x="1421178" y="1333351"/>
            <a:ext cx="148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Zadná končatina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6268806-943F-396A-8628-29CB5075D794}"/>
              </a:ext>
            </a:extLst>
          </p:cNvPr>
          <p:cNvSpPr txBox="1"/>
          <p:nvPr/>
        </p:nvSpPr>
        <p:spPr>
          <a:xfrm>
            <a:off x="3933022" y="1375352"/>
            <a:ext cx="169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Predná končatina</a:t>
            </a:r>
          </a:p>
        </p:txBody>
      </p:sp>
      <p:sp>
        <p:nvSpPr>
          <p:cNvPr id="10" name="Bublina reči: oválna 9">
            <a:extLst>
              <a:ext uri="{FF2B5EF4-FFF2-40B4-BE49-F238E27FC236}">
                <a16:creationId xmlns:a16="http://schemas.microsoft.com/office/drawing/2014/main" id="{1BA922FA-43BE-6E15-9C97-61B99AFD4169}"/>
              </a:ext>
            </a:extLst>
          </p:cNvPr>
          <p:cNvSpPr/>
          <p:nvPr/>
        </p:nvSpPr>
        <p:spPr>
          <a:xfrm>
            <a:off x="5668336" y="628963"/>
            <a:ext cx="2627367" cy="1492778"/>
          </a:xfrm>
          <a:prstGeom prst="wedgeEllipseCallout">
            <a:avLst>
              <a:gd name="adj1" fmla="val 38327"/>
              <a:gd name="adj2" fmla="val 78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Moje plávacie blany. </a:t>
            </a:r>
          </a:p>
        </p:txBody>
      </p:sp>
    </p:spTree>
    <p:extLst>
      <p:ext uri="{BB962C8B-B14F-4D97-AF65-F5344CB8AC3E}">
        <p14:creationId xmlns:p14="http://schemas.microsoft.com/office/powerpoint/2010/main" val="32137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842A4F-37B3-4033-9F4B-B20D1322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sk-SK" dirty="0"/>
              <a:t>Bobor vodný</a:t>
            </a:r>
          </a:p>
        </p:txBody>
      </p:sp>
      <p:pic>
        <p:nvPicPr>
          <p:cNvPr id="3074" name="Picture 2" descr="upload.wikimedia.org/wikipedia/commons/6/6b/Ame...">
            <a:extLst>
              <a:ext uri="{FF2B5EF4-FFF2-40B4-BE49-F238E27FC236}">
                <a16:creationId xmlns:a16="http://schemas.microsoft.com/office/drawing/2014/main" id="{47974553-882F-D7C6-DC4D-03D4E227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505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797309A-B913-9A38-0267-64DB78B9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sk-SK" sz="2000" dirty="0"/>
              <a:t>Má veľké </a:t>
            </a:r>
            <a:r>
              <a:rPr lang="sk-SK" sz="2000" u="sng" dirty="0"/>
              <a:t>hlodavé zuby</a:t>
            </a:r>
            <a:r>
              <a:rPr lang="sk-SK" sz="2000" dirty="0"/>
              <a:t>, ktoré mu dorastajú celý život.</a:t>
            </a:r>
          </a:p>
          <a:p>
            <a:r>
              <a:rPr lang="sk-SK" sz="2000" dirty="0"/>
              <a:t>Zuby si brúsi obhrýzaním stromov. </a:t>
            </a:r>
          </a:p>
          <a:p>
            <a:r>
              <a:rPr lang="sk-SK" sz="2000" dirty="0"/>
              <a:t>Žije v </a:t>
            </a:r>
            <a:r>
              <a:rPr lang="sk-SK" sz="2000" dirty="0" err="1"/>
              <a:t>kolóniach</a:t>
            </a:r>
            <a:r>
              <a:rPr lang="sk-SK" sz="2000" dirty="0"/>
              <a:t>. </a:t>
            </a:r>
          </a:p>
          <a:p>
            <a:r>
              <a:rPr lang="sk-SK" sz="2000" dirty="0"/>
              <a:t>V brehu riek si vyhrabáva </a:t>
            </a:r>
            <a:r>
              <a:rPr lang="sk-SK" sz="2000" u="sng" dirty="0"/>
              <a:t>nory</a:t>
            </a:r>
            <a:r>
              <a:rPr lang="sk-SK" sz="2000" dirty="0"/>
              <a:t>, nad ktorými si stavia hrádze na vode. </a:t>
            </a:r>
          </a:p>
        </p:txBody>
      </p:sp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200E38FD-9381-0D8A-C290-716FC37051CB}"/>
              </a:ext>
            </a:extLst>
          </p:cNvPr>
          <p:cNvSpPr/>
          <p:nvPr/>
        </p:nvSpPr>
        <p:spPr>
          <a:xfrm>
            <a:off x="0" y="0"/>
            <a:ext cx="2478795" cy="1156771"/>
          </a:xfrm>
          <a:prstGeom prst="wedgeEllipseCallout">
            <a:avLst>
              <a:gd name="adj1" fmla="val 50759"/>
              <a:gd name="adj2" fmla="val 159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100" b="1" dirty="0"/>
              <a:t>Mňa nemajú radi zas lesníci. </a:t>
            </a:r>
          </a:p>
        </p:txBody>
      </p:sp>
    </p:spTree>
    <p:extLst>
      <p:ext uri="{BB962C8B-B14F-4D97-AF65-F5344CB8AC3E}">
        <p14:creationId xmlns:p14="http://schemas.microsoft.com/office/powerpoint/2010/main" val="41045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ok 3" descr="Obrázok, na ktorom je vonkajšie, seno, hniezdo dravca&#10;&#10;Automaticky generovaný popis">
            <a:extLst>
              <a:ext uri="{FF2B5EF4-FFF2-40B4-BE49-F238E27FC236}">
                <a16:creationId xmlns:a16="http://schemas.microsoft.com/office/drawing/2014/main" id="{92489031-3DC0-49C0-6464-825E61D1F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0" r="1503" b="-1"/>
          <a:stretch/>
        </p:blipFill>
        <p:spPr>
          <a:xfrm>
            <a:off x="321731" y="524138"/>
            <a:ext cx="5668684" cy="5743618"/>
          </a:xfrm>
          <a:prstGeom prst="rect">
            <a:avLst/>
          </a:prstGeom>
        </p:spPr>
      </p:pic>
      <p:pic>
        <p:nvPicPr>
          <p:cNvPr id="1026" name="Picture 2" descr="Bobor európsky - pomocník alebo škodca? - Tech SME">
            <a:extLst>
              <a:ext uri="{FF2B5EF4-FFF2-40B4-BE49-F238E27FC236}">
                <a16:creationId xmlns:a16="http://schemas.microsoft.com/office/drawing/2014/main" id="{645F99EF-9587-7F69-A561-9D323F312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r="14258" b="-2"/>
          <a:stretch/>
        </p:blipFill>
        <p:spPr bwMode="auto">
          <a:xfrm>
            <a:off x="6195375" y="524138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AB3B7D29-95FA-2094-A814-CE03B68A5C84}"/>
              </a:ext>
            </a:extLst>
          </p:cNvPr>
          <p:cNvSpPr/>
          <p:nvPr/>
        </p:nvSpPr>
        <p:spPr>
          <a:xfrm>
            <a:off x="3043762" y="557189"/>
            <a:ext cx="3106757" cy="1861851"/>
          </a:xfrm>
          <a:prstGeom prst="wedgeEllipseCallout">
            <a:avLst>
              <a:gd name="adj1" fmla="val -93883"/>
              <a:gd name="adj2" fmla="val 99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Moja vyhrabaná nora v brehu.</a:t>
            </a:r>
          </a:p>
        </p:txBody>
      </p:sp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80650E3D-4367-65BA-C467-0E106DDBF2D8}"/>
              </a:ext>
            </a:extLst>
          </p:cNvPr>
          <p:cNvSpPr/>
          <p:nvPr/>
        </p:nvSpPr>
        <p:spPr>
          <a:xfrm>
            <a:off x="8196549" y="1476262"/>
            <a:ext cx="3673720" cy="1952738"/>
          </a:xfrm>
          <a:prstGeom prst="wedgeEllipseCallout">
            <a:avLst>
              <a:gd name="adj1" fmla="val -52023"/>
              <a:gd name="adj2" fmla="val 58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Nad norou som si postavil takúto hrádzu zo stromov na vôkol.</a:t>
            </a:r>
          </a:p>
        </p:txBody>
      </p:sp>
    </p:spTree>
    <p:extLst>
      <p:ext uri="{BB962C8B-B14F-4D97-AF65-F5344CB8AC3E}">
        <p14:creationId xmlns:p14="http://schemas.microsoft.com/office/powerpoint/2010/main" val="2810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yslivecký spolek Smilovice - Řeka">
            <a:extLst>
              <a:ext uri="{FF2B5EF4-FFF2-40B4-BE49-F238E27FC236}">
                <a16:creationId xmlns:a16="http://schemas.microsoft.com/office/drawing/2014/main" id="{A0B55B26-0499-B7B7-697F-E5F58F9F6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r="33886" b="9635"/>
          <a:stretch/>
        </p:blipFill>
        <p:spPr bwMode="auto">
          <a:xfrm>
            <a:off x="4478025" y="1201003"/>
            <a:ext cx="3496393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blina reči: oválna 6">
            <a:extLst>
              <a:ext uri="{FF2B5EF4-FFF2-40B4-BE49-F238E27FC236}">
                <a16:creationId xmlns:a16="http://schemas.microsoft.com/office/drawing/2014/main" id="{B6E2326B-D6D7-2085-304A-656717E1C0A5}"/>
              </a:ext>
            </a:extLst>
          </p:cNvPr>
          <p:cNvSpPr/>
          <p:nvPr/>
        </p:nvSpPr>
        <p:spPr>
          <a:xfrm>
            <a:off x="7918394" y="892367"/>
            <a:ext cx="1443210" cy="969484"/>
          </a:xfrm>
          <a:prstGeom prst="wedgeEllipseCallout">
            <a:avLst>
              <a:gd name="adj1" fmla="val -63690"/>
              <a:gd name="adj2" fmla="val 64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Vetranie</a:t>
            </a:r>
          </a:p>
        </p:txBody>
      </p:sp>
      <p:sp>
        <p:nvSpPr>
          <p:cNvPr id="8" name="Bublina reči: oválna 7">
            <a:extLst>
              <a:ext uri="{FF2B5EF4-FFF2-40B4-BE49-F238E27FC236}">
                <a16:creationId xmlns:a16="http://schemas.microsoft.com/office/drawing/2014/main" id="{971B470C-AB06-FB03-6B44-A2A395546893}"/>
              </a:ext>
            </a:extLst>
          </p:cNvPr>
          <p:cNvSpPr/>
          <p:nvPr/>
        </p:nvSpPr>
        <p:spPr>
          <a:xfrm>
            <a:off x="8260855" y="2356480"/>
            <a:ext cx="1822354" cy="1335630"/>
          </a:xfrm>
          <a:prstGeom prst="wedgeEllipseCallout">
            <a:avLst>
              <a:gd name="adj1" fmla="val -94522"/>
              <a:gd name="adj2" fmla="val 4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Brloh</a:t>
            </a:r>
          </a:p>
        </p:txBody>
      </p:sp>
      <p:sp>
        <p:nvSpPr>
          <p:cNvPr id="10" name="Bublina reči: oválna 9">
            <a:extLst>
              <a:ext uri="{FF2B5EF4-FFF2-40B4-BE49-F238E27FC236}">
                <a16:creationId xmlns:a16="http://schemas.microsoft.com/office/drawing/2014/main" id="{1EFADB67-B8BA-BDD5-4AF8-92DD1D438A04}"/>
              </a:ext>
            </a:extLst>
          </p:cNvPr>
          <p:cNvSpPr/>
          <p:nvPr/>
        </p:nvSpPr>
        <p:spPr>
          <a:xfrm>
            <a:off x="7918394" y="4362680"/>
            <a:ext cx="1688314" cy="1254935"/>
          </a:xfrm>
          <a:prstGeom prst="wedgeEllipseCallout">
            <a:avLst>
              <a:gd name="adj1" fmla="val -182825"/>
              <a:gd name="adj2" fmla="val -41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Vchod</a:t>
            </a:r>
          </a:p>
          <a:p>
            <a:pPr algn="ctr"/>
            <a:r>
              <a:rPr lang="sk-SK" dirty="0"/>
              <a:t>Východ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3BE12195-AA8C-72AB-26A0-5FC67D38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Nora pod vodou</a:t>
            </a:r>
          </a:p>
        </p:txBody>
      </p:sp>
    </p:spTree>
    <p:extLst>
      <p:ext uri="{BB962C8B-B14F-4D97-AF65-F5344CB8AC3E}">
        <p14:creationId xmlns:p14="http://schemas.microsoft.com/office/powerpoint/2010/main" val="5574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557251-9098-81EF-FF35-6794491B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Ondatra pižmová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72E514-9137-8E7D-1DFA-042EFD251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69301" cy="4163337"/>
          </a:xfrm>
        </p:spPr>
        <p:txBody>
          <a:bodyPr>
            <a:normAutofit/>
          </a:bodyPr>
          <a:lstStyle/>
          <a:p>
            <a:r>
              <a:rPr lang="sk-SK" sz="2000" dirty="0"/>
              <a:t>Bola dovezená zo Severnej Ameriky. </a:t>
            </a:r>
          </a:p>
          <a:p>
            <a:r>
              <a:rPr lang="sk-SK" sz="2000" dirty="0"/>
              <a:t>Patrí medzi </a:t>
            </a:r>
            <a:r>
              <a:rPr lang="sk-SK" sz="2000" u="sng" dirty="0"/>
              <a:t>hlodavce</a:t>
            </a:r>
            <a:r>
              <a:rPr lang="sk-SK" sz="2000" dirty="0"/>
              <a:t>. </a:t>
            </a:r>
          </a:p>
          <a:p>
            <a:r>
              <a:rPr lang="sk-SK" sz="2000" dirty="0"/>
              <a:t>Má </a:t>
            </a:r>
            <a:r>
              <a:rPr lang="sk-SK" sz="2000" u="sng" dirty="0"/>
              <a:t>chvost sploštený a pokrytý šupinami. </a:t>
            </a:r>
          </a:p>
          <a:p>
            <a:r>
              <a:rPr lang="sk-SK" sz="2000" dirty="0"/>
              <a:t>Dobre pláva. </a:t>
            </a:r>
          </a:p>
          <a:p>
            <a:r>
              <a:rPr lang="sk-SK" sz="2000" u="sng" dirty="0"/>
              <a:t>Noru</a:t>
            </a:r>
            <a:r>
              <a:rPr lang="sk-SK" sz="2000" dirty="0"/>
              <a:t> si stavia z </a:t>
            </a:r>
            <a:r>
              <a:rPr lang="sk-SK" sz="2000" u="sng" dirty="0"/>
              <a:t>rastlín</a:t>
            </a:r>
            <a:r>
              <a:rPr lang="sk-SK" sz="2000" dirty="0"/>
              <a:t>, čím pomáha ich rozširovaniu. </a:t>
            </a:r>
          </a:p>
          <a:p>
            <a:r>
              <a:rPr lang="sk-SK" sz="2000" dirty="0"/>
              <a:t>Živí sa </a:t>
            </a:r>
            <a:r>
              <a:rPr lang="sk-SK" sz="2000" u="sng" dirty="0"/>
              <a:t>rastlinnou stravou</a:t>
            </a:r>
            <a:r>
              <a:rPr lang="sk-SK" sz="2000" dirty="0"/>
              <a:t>.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8DCB380-AA15-4B80-1EFA-B77E29A1E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2" r="3345" b="-2"/>
          <a:stretch/>
        </p:blipFill>
        <p:spPr bwMode="auto">
          <a:xfrm>
            <a:off x="5305100" y="1002536"/>
            <a:ext cx="5757576" cy="4587916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tuácie, keď sa potrebuješ sústrediť na prácu - EMEFKA">
            <a:extLst>
              <a:ext uri="{FF2B5EF4-FFF2-40B4-BE49-F238E27FC236}">
                <a16:creationId xmlns:a16="http://schemas.microsoft.com/office/drawing/2014/main" id="{11B880F5-0277-05D2-F876-E9424888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-2" b="-2"/>
          <a:stretch/>
        </p:blipFill>
        <p:spPr bwMode="auto">
          <a:xfrm>
            <a:off x="0" y="0"/>
            <a:ext cx="7113748" cy="68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894296-17D3-95F1-D0CF-497E2C18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217" y="506776"/>
            <a:ext cx="4505899" cy="58499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</a:rPr>
              <a:t>Ak.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5FA8FB0-6CE3-D0E8-AC2A-81AA7A6D95F4}"/>
              </a:ext>
            </a:extLst>
          </p:cNvPr>
          <p:cNvSpPr txBox="1"/>
          <p:nvPr/>
        </p:nvSpPr>
        <p:spPr>
          <a:xfrm>
            <a:off x="7436386" y="1101687"/>
            <a:ext cx="41974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si si materiál preštudoval, tak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</a:t>
            </a:r>
            <a:r>
              <a:rPr lang="sk-SK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zapíš kľúčové 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slová do zošita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330</Words>
  <Application>Microsoft Office PowerPoint</Application>
  <PresentationFormat>Širokouhlá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Motív Office</vt:lpstr>
      <vt:lpstr>Vodné cicavce</vt:lpstr>
      <vt:lpstr>Cicavce sú stavovce, ktoré sa rodia.  Po narodení sa živia materským mliekom.  Telo majú pokryté srsťou.  Vodné cicavce majú telo prispôsobené životu vo vode.  Majú lesklú, hustú a nepremokavú srsť, ktorá ich chráni pred chladom.  Silný chvost mu slúži ako veslo a kormidlo.  Májú plávacie blany medzi prstami. </vt:lpstr>
      <vt:lpstr>Vydra riečna</vt:lpstr>
      <vt:lpstr>Prezentácia programu PowerPoint</vt:lpstr>
      <vt:lpstr>Bobor vodný</vt:lpstr>
      <vt:lpstr>Prezentácia programu PowerPoint</vt:lpstr>
      <vt:lpstr>Nora pod vodou</vt:lpstr>
      <vt:lpstr>Ondatra pižmová</vt:lpstr>
      <vt:lpstr>Ak.</vt:lpstr>
      <vt:lpstr>         Poď si všetko hravo zopakovať v testovacej časti na vytvorenej webovej stránke.  </vt:lpstr>
      <vt:lpstr>Použitý obrazový materiál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Vodné cicavce</dc:title>
  <dc:creator>Mária Rečičárová</dc:creator>
  <cp:lastModifiedBy>Mária Rečičárová</cp:lastModifiedBy>
  <cp:revision>3</cp:revision>
  <dcterms:created xsi:type="dcterms:W3CDTF">2022-10-03T18:10:30Z</dcterms:created>
  <dcterms:modified xsi:type="dcterms:W3CDTF">2023-06-12T16:11:18Z</dcterms:modified>
</cp:coreProperties>
</file>