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59" r:id="rId7"/>
    <p:sldId id="261" r:id="rId8"/>
    <p:sldId id="271" r:id="rId9"/>
    <p:sldId id="266" r:id="rId10"/>
    <p:sldId id="267" r:id="rId11"/>
    <p:sldId id="272" r:id="rId12"/>
    <p:sldId id="281" r:id="rId13"/>
    <p:sldId id="268" r:id="rId14"/>
    <p:sldId id="265" r:id="rId15"/>
    <p:sldId id="269" r:id="rId16"/>
    <p:sldId id="270" r:id="rId17"/>
    <p:sldId id="275" r:id="rId18"/>
    <p:sldId id="279" r:id="rId19"/>
    <p:sldId id="273" r:id="rId20"/>
    <p:sldId id="280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73F91-3C7E-CDF6-BF72-BF21DF1E2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BDAACF-1BAF-443C-7ACF-1B598141B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C148A-00E0-1ACE-E5CD-1121378E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8D01DF-0955-D336-31CE-459600F7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F1430CA-43C2-86F6-1F34-56AD990A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945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C0F0A-868D-D1DE-58F9-EFB6461E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4C3F6A8-12A9-9FAC-FE70-C30E1EDE1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FB4F8CB-BA5C-46D7-0EED-6576768F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74AB980-61DE-9C73-C88F-414BED4E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714A994-3124-28A2-0DB1-55CA847E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601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2DFCE74-5030-7555-C160-1A2E49D29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9108884-705E-4FD6-FEE1-8BDA9803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686668-D05E-18E5-F2B7-2AAEE11B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2E011AE-1B2A-E63D-FD9A-E832F054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B9F0D8E-D31C-AD32-8010-58028284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278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7768C-157A-2E8A-B316-2B86D9B7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9D4786-311B-514C-C704-795862DBB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61A185-2F8C-EB7E-23D5-04FC44D8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E624A3-C62B-8744-CBBB-98E4BAD5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1332F8-5CB7-BCBB-1838-BE903729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22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F32E0-2D60-DDB0-5C83-0C05D2A0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372929-2B22-6B3E-3D65-97F10665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571AF2-F14F-C758-54B0-5A6F037F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524292E-9E39-57E8-129A-6FA9EEAA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8A572-4CED-C748-3C1E-75C4E411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9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A99F8-6F54-0629-DD1B-A45DFAFA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B31CB3-7B24-A908-F31C-116F618B5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0F5680E-FB4B-2418-0853-5D00812AF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4A25044-D008-90A3-CC0C-068BCC26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0BA796-AE8B-9385-8C26-9AC6FED8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59E4E77-B33B-C0DE-5F61-636A1A61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62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D5BC8-86EC-174E-0BEF-0496BB58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73FD2D-0A61-2FAA-7500-4EF9364DB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CC601E5-54A9-4A87-739D-12711DCDA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0175C1-4682-BF39-CB90-DAB5F2939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776F8BC-4460-A014-5133-3919447B2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D708CD0-72A4-A363-AC01-4428A61F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0032F2E-5EF0-AA48-A73B-A090D382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D7E2ECC-1E5C-BC77-DF9F-38501886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884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B9A2F-61B6-DE1F-075F-A50833E7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533F341-9E43-4219-0FFF-8DAE673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3AAA3CA-7B77-54CB-94F5-84317D4D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0778510-1EA4-9B15-2117-B0BEB322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776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778706F-FCFD-775F-CDA0-2B9A7980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E5922FB-460E-225E-DC0E-06CF737B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BDB7A15-6423-5258-2C53-961CDB5A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13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35DF8-85DF-A319-A31E-E6586851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3868CE-6A5D-CB61-7112-D9F45DDB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1F8CE0-26ED-CB0E-25D1-0BF77D407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293AC5C-86A9-EDC6-8222-A05EDA95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8614733-08AB-14DF-9C16-8AAD5C42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D2712FA-A101-0CCC-C7F0-83FC5A87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17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A203F-92B2-D41F-3DE8-E1CD4A8D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1663830-EA4E-B009-53EA-17030798E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B59295-7F86-7828-9E45-3B1BB6562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09194CD-4C87-1BEE-23B1-66AE3169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234395C-E0F6-BDC8-1FB1-F6F1B822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6CC157-BFB2-B054-39FD-FB9B35AD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5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7D7837D-B5C8-74F8-44D6-EB9D1D37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FCE51D-8CB6-AAD1-A37A-16F67BCAC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326BB20-4C1A-9687-453B-8DAE9AFE7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1E02-A8F6-4739-A467-75510DF0DC5B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312B69-DDBA-46F9-F77F-50B964265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9BE60F6-244C-C5B6-97EA-CE34622C4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7DBEB-7AE5-4FE9-BCC8-59291EBC69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9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skole.detiamy.sk/clanok/vodne-a-brehove-stavovce-ryby" TargetMode="External"/><Relationship Id="rId7" Type="http://schemas.openxmlformats.org/officeDocument/2006/relationships/hyperlink" Target="https://encrypted-tbn0.gstatic.com/images?q=tbn:ANd9GcQ_6E2phrScEt_GfDbvVgRVz0ra3Gpilf6PgvM-veUPsqP0iHf91XR-kYtR2c4Cf1Mh67I&amp;usqp=CAU" TargetMode="External"/><Relationship Id="rId2" Type="http://schemas.openxmlformats.org/officeDocument/2006/relationships/hyperlink" Target="https://cdn.parys.sk/images/0/eeb8ad933ec47382/2/gaby-plysova-ryba-kapor-supinac-giant-100-c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zky.sk/biotopy_stojate_vody.html" TargetMode="External"/><Relationship Id="rId5" Type="http://schemas.openxmlformats.org/officeDocument/2006/relationships/hyperlink" Target="https://m.smedata.sk/api-media/media/image/sme/2/34/3471992/3471992_1200x800.jpeg?rev=3" TargetMode="External"/><Relationship Id="rId4" Type="http://schemas.openxmlformats.org/officeDocument/2006/relationships/hyperlink" Target="https://nachytano.cz/userfiles/image/%C5%A1up%20c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Rt6-7x9nI682qV3z7LxxkLMQ0XhwjQhniuMW6TZFXVYi4SFMJzwbSV_NgWksCegYXn1kA&amp;usqp=CAU" TargetMode="External"/><Relationship Id="rId2" Type="http://schemas.openxmlformats.org/officeDocument/2006/relationships/hyperlink" Target="https://irybarstvi.cz/wp-content/uploads/2020/11/56_sumec_velky-page-001-e1605545125271-1024x55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tkyzadarmo.sk/wp-content/uploads/2016/10/2.jpg" TargetMode="External"/><Relationship Id="rId4" Type="http://schemas.openxmlformats.org/officeDocument/2006/relationships/hyperlink" Target="https://www.hlasek.com/foto/thymallus_thymallus_hd5909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69F2A0-34C2-5F6F-1963-A55C6FFD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139"/>
            <a:ext cx="10515600" cy="27859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kern="1200" dirty="0">
                <a:latin typeface="+mj-lt"/>
                <a:ea typeface="+mj-ea"/>
                <a:cs typeface="+mj-cs"/>
              </a:rPr>
              <a:t>RYBY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60E4E66-3D0B-61DA-9E96-543FC6D0A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38" r="35415" b="-1"/>
          <a:stretch/>
        </p:blipFill>
        <p:spPr>
          <a:xfrm>
            <a:off x="184559" y="178616"/>
            <a:ext cx="1818520" cy="2952482"/>
          </a:xfrm>
          <a:prstGeom prst="rect">
            <a:avLst/>
          </a:prstGeom>
        </p:spPr>
      </p:pic>
      <p:pic>
        <p:nvPicPr>
          <p:cNvPr id="7" name="Picture 2" descr="Lipeň tymianový Thymallus thymallus">
            <a:extLst>
              <a:ext uri="{FF2B5EF4-FFF2-40B4-BE49-F238E27FC236}">
                <a16:creationId xmlns:a16="http://schemas.microsoft.com/office/drawing/2014/main" id="{105EB7CC-11EF-DA88-0BF1-2B827B909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r="30928"/>
          <a:stretch/>
        </p:blipFill>
        <p:spPr bwMode="auto">
          <a:xfrm>
            <a:off x="2186447" y="178616"/>
            <a:ext cx="1806346" cy="2952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C4128596-0536-5F7B-6A09-671A2CCE9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09" r="36704" b="-2"/>
          <a:stretch/>
        </p:blipFill>
        <p:spPr>
          <a:xfrm>
            <a:off x="4185320" y="178616"/>
            <a:ext cx="1808144" cy="2952482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BA32A142-A84C-BDCA-5493-4C9F5E72C9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28" r="35897" b="2"/>
          <a:stretch/>
        </p:blipFill>
        <p:spPr>
          <a:xfrm>
            <a:off x="6186144" y="178616"/>
            <a:ext cx="1818520" cy="295248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9C26EE4-0A11-6EAE-CF51-5AF7D693C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300" r="23292"/>
          <a:stretch/>
        </p:blipFill>
        <p:spPr>
          <a:xfrm>
            <a:off x="8188032" y="178616"/>
            <a:ext cx="1806346" cy="2952482"/>
          </a:xfrm>
          <a:prstGeom prst="rect">
            <a:avLst/>
          </a:prstGeom>
        </p:spPr>
      </p:pic>
      <p:pic>
        <p:nvPicPr>
          <p:cNvPr id="2050" name="Picture 2" descr="Gaby Plyšová Ryba Kapor Šupináč Giant 100 cm">
            <a:extLst>
              <a:ext uri="{FF2B5EF4-FFF2-40B4-BE49-F238E27FC236}">
                <a16:creationId xmlns:a16="http://schemas.microsoft.com/office/drawing/2014/main" id="{CEFFB21B-F34D-34DA-77A8-E3E971B9D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21821" b="2"/>
          <a:stretch/>
        </p:blipFill>
        <p:spPr bwMode="auto">
          <a:xfrm>
            <a:off x="10186905" y="178616"/>
            <a:ext cx="1808144" cy="2952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Šťuky sú predátormi už krátko po vyliahnutí. Premnožené sa žerú navzájom -  Tech SME">
            <a:extLst>
              <a:ext uri="{FF2B5EF4-FFF2-40B4-BE49-F238E27FC236}">
                <a16:creationId xmlns:a16="http://schemas.microsoft.com/office/drawing/2014/main" id="{CCB764B9-1431-BA5D-661B-45EAF7C4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101" y="1253153"/>
            <a:ext cx="6519391" cy="43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1A1302-6FF3-D059-087C-08E1DD91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anchor="b"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Štuka severná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1D5722-E36F-4E60-C350-C9CEB00D7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105" y="3072208"/>
            <a:ext cx="3264916" cy="2660684"/>
          </a:xfrm>
        </p:spPr>
        <p:txBody>
          <a:bodyPr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Je to </a:t>
            </a:r>
            <a:r>
              <a:rPr lang="sk-SK" sz="2000" u="sng" dirty="0">
                <a:solidFill>
                  <a:srgbClr val="FFFFFF"/>
                </a:solidFill>
              </a:rPr>
              <a:t>dravá</a:t>
            </a:r>
            <a:r>
              <a:rPr lang="sk-SK" sz="2000" dirty="0">
                <a:solidFill>
                  <a:srgbClr val="FFFFFF"/>
                </a:solidFill>
              </a:rPr>
              <a:t> ryba.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Má </a:t>
            </a:r>
            <a:r>
              <a:rPr lang="sk-SK" sz="2000" u="sng" dirty="0">
                <a:solidFill>
                  <a:srgbClr val="FFFFFF"/>
                </a:solidFill>
              </a:rPr>
              <a:t>pretiahnuté telo</a:t>
            </a:r>
            <a:r>
              <a:rPr lang="sk-SK" sz="2000" dirty="0">
                <a:solidFill>
                  <a:srgbClr val="FFFFFF"/>
                </a:solidFill>
              </a:rPr>
              <a:t>, dlhú hlavu a hlboko </a:t>
            </a:r>
            <a:r>
              <a:rPr lang="sk-SK" sz="2000" u="sng" dirty="0">
                <a:solidFill>
                  <a:srgbClr val="FFFFFF"/>
                </a:solidFill>
              </a:rPr>
              <a:t>rozštiepené ústa.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Žije v tečúcich ale aj v stojatých vodách.</a:t>
            </a:r>
          </a:p>
          <a:p>
            <a:endParaRPr lang="sk-SK" sz="2000" dirty="0">
              <a:solidFill>
                <a:srgbClr val="FFFFFF"/>
              </a:solidFill>
            </a:endParaRPr>
          </a:p>
        </p:txBody>
      </p:sp>
      <p:sp>
        <p:nvSpPr>
          <p:cNvPr id="7185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C71A1D62-6DD9-FA35-664A-B37EF4565E89}"/>
              </a:ext>
            </a:extLst>
          </p:cNvPr>
          <p:cNvSpPr/>
          <p:nvPr/>
        </p:nvSpPr>
        <p:spPr>
          <a:xfrm>
            <a:off x="614221" y="1070835"/>
            <a:ext cx="2071106" cy="1128354"/>
          </a:xfrm>
          <a:prstGeom prst="wedgeEllipseCallout">
            <a:avLst>
              <a:gd name="adj1" fmla="val -5641"/>
              <a:gd name="adj2" fmla="val 131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Mám aj zuby.</a:t>
            </a:r>
          </a:p>
        </p:txBody>
      </p:sp>
    </p:spTree>
    <p:extLst>
      <p:ext uri="{BB962C8B-B14F-4D97-AF65-F5344CB8AC3E}">
        <p14:creationId xmlns:p14="http://schemas.microsoft.com/office/powerpoint/2010/main" val="155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ED82A9-D472-76A8-8A56-027C1345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anchor="b"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Ostriež zelenkastý</a:t>
            </a:r>
          </a:p>
        </p:txBody>
      </p:sp>
      <p:pic>
        <p:nvPicPr>
          <p:cNvPr id="3078" name="Picture 6" descr="VIDEO: Krásny pohľad na ostrieže, ktoré sú lovené na vertikál">
            <a:extLst>
              <a:ext uri="{FF2B5EF4-FFF2-40B4-BE49-F238E27FC236}">
                <a16:creationId xmlns:a16="http://schemas.microsoft.com/office/drawing/2014/main" id="{8F1D3E4E-FBDC-BCF4-A19F-54C72C101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" b="1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D23CBB-CA54-2EA3-ABAB-7ABD1B9E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105" y="3072208"/>
            <a:ext cx="3264916" cy="2660684"/>
          </a:xfrm>
        </p:spPr>
        <p:txBody>
          <a:bodyPr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Je menší dravý </a:t>
            </a:r>
            <a:r>
              <a:rPr lang="sk-SK" sz="2000" u="sng" dirty="0" err="1">
                <a:solidFill>
                  <a:srgbClr val="FFFFFF"/>
                </a:solidFill>
              </a:rPr>
              <a:t>všežravec</a:t>
            </a:r>
            <a:r>
              <a:rPr lang="sk-SK" sz="2000" dirty="0">
                <a:solidFill>
                  <a:srgbClr val="FFFFFF"/>
                </a:solidFill>
              </a:rPr>
              <a:t>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Má </a:t>
            </a:r>
            <a:r>
              <a:rPr lang="sk-SK" sz="2000" u="sng" dirty="0">
                <a:solidFill>
                  <a:srgbClr val="FFFFFF"/>
                </a:solidFill>
              </a:rPr>
              <a:t>dve chrbtové plutvy.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Predná plutva </a:t>
            </a:r>
            <a:r>
              <a:rPr lang="sk-SK" sz="2000" u="sng" dirty="0">
                <a:solidFill>
                  <a:srgbClr val="FFFFFF"/>
                </a:solidFill>
              </a:rPr>
              <a:t>má kostené lúče. </a:t>
            </a:r>
          </a:p>
          <a:p>
            <a:endParaRPr lang="sk-SK" sz="2000" dirty="0">
              <a:solidFill>
                <a:srgbClr val="FFFFFF"/>
              </a:solidFill>
            </a:endParaRPr>
          </a:p>
        </p:txBody>
      </p:sp>
      <p:sp>
        <p:nvSpPr>
          <p:cNvPr id="3091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340C62C8-1108-262B-C3C8-0F4662B6770A}"/>
              </a:ext>
            </a:extLst>
          </p:cNvPr>
          <p:cNvSpPr/>
          <p:nvPr/>
        </p:nvSpPr>
        <p:spPr>
          <a:xfrm>
            <a:off x="4236333" y="648182"/>
            <a:ext cx="2187615" cy="752355"/>
          </a:xfrm>
          <a:prstGeom prst="wedgeEllipseCallout">
            <a:avLst>
              <a:gd name="adj1" fmla="val -36218"/>
              <a:gd name="adj2" fmla="val 88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Táto je z kostí. </a:t>
            </a:r>
          </a:p>
        </p:txBody>
      </p:sp>
    </p:spTree>
    <p:extLst>
      <p:ext uri="{BB962C8B-B14F-4D97-AF65-F5344CB8AC3E}">
        <p14:creationId xmlns:p14="http://schemas.microsoft.com/office/powerpoint/2010/main" val="6472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 descr="Obrázok, na ktorom je príroda, vonkajšie, voda, rieka&#10;&#10;Automaticky generovaný popis">
            <a:extLst>
              <a:ext uri="{FF2B5EF4-FFF2-40B4-BE49-F238E27FC236}">
                <a16:creationId xmlns:a16="http://schemas.microsoft.com/office/drawing/2014/main" id="{1BC0B505-012C-87D2-D06D-2726923F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9891"/>
            <a:ext cx="6686077" cy="3760918"/>
          </a:xfrm>
          <a:prstGeom prst="rect">
            <a:avLst/>
          </a:prstGeom>
        </p:spPr>
      </p:pic>
      <p:sp>
        <p:nvSpPr>
          <p:cNvPr id="30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01EC28-CBD7-55BD-4DE2-F9160BE4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Ryby</a:t>
            </a:r>
            <a:r>
              <a:rPr lang="en-US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žijúce</a:t>
            </a:r>
            <a:r>
              <a:rPr lang="en-US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tečúcich</a:t>
            </a:r>
            <a:r>
              <a:rPr lang="en-US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vodách</a:t>
            </a:r>
            <a:endParaRPr lang="en-US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229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ipeň tymianový Thymallus thymallus">
            <a:extLst>
              <a:ext uri="{FF2B5EF4-FFF2-40B4-BE49-F238E27FC236}">
                <a16:creationId xmlns:a16="http://schemas.microsoft.com/office/drawing/2014/main" id="{8B9A680B-C4CA-97B2-38BD-5C7F842FB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8"/>
          <a:stretch/>
        </p:blipFill>
        <p:spPr bwMode="auto">
          <a:xfrm>
            <a:off x="804101" y="1065721"/>
            <a:ext cx="6519391" cy="38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FB4CAE-1F63-31F9-9BFE-ADDB75F7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anchor="b"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Lipeň tymianový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5BA0EB-40A3-2C58-C795-1F7DA82E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105" y="3072208"/>
            <a:ext cx="3264916" cy="2660684"/>
          </a:xfrm>
        </p:spPr>
        <p:txBody>
          <a:bodyPr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Je to </a:t>
            </a:r>
            <a:r>
              <a:rPr lang="sk-SK" sz="2000" u="sng" dirty="0">
                <a:solidFill>
                  <a:srgbClr val="FFFFFF"/>
                </a:solidFill>
              </a:rPr>
              <a:t>dravá ryba</a:t>
            </a:r>
            <a:r>
              <a:rPr lang="sk-SK" sz="2000" dirty="0">
                <a:solidFill>
                  <a:srgbClr val="FFFFFF"/>
                </a:solidFill>
              </a:rPr>
              <a:t>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Má pestrofarebné telo s </a:t>
            </a:r>
            <a:r>
              <a:rPr lang="sk-SK" sz="2000" u="sng" dirty="0">
                <a:solidFill>
                  <a:srgbClr val="FFFFFF"/>
                </a:solidFill>
              </a:rPr>
              <a:t>vyššou chrbtovou plutvou </a:t>
            </a:r>
            <a:r>
              <a:rPr lang="sk-SK" sz="200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5135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A7542AEC-1908-37E1-BDB4-8F4EB5457C85}"/>
              </a:ext>
            </a:extLst>
          </p:cNvPr>
          <p:cNvSpPr/>
          <p:nvPr/>
        </p:nvSpPr>
        <p:spPr>
          <a:xfrm>
            <a:off x="2905246" y="567159"/>
            <a:ext cx="2997843" cy="1608882"/>
          </a:xfrm>
          <a:prstGeom prst="wedgeEllipseCallout">
            <a:avLst>
              <a:gd name="adj1" fmla="val 9867"/>
              <a:gd name="adj2" fmla="val 76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 rozdiel od ostrieža mám len jednu chrbtovú plutvu. </a:t>
            </a:r>
          </a:p>
        </p:txBody>
      </p:sp>
    </p:spTree>
    <p:extLst>
      <p:ext uri="{BB962C8B-B14F-4D97-AF65-F5344CB8AC3E}">
        <p14:creationId xmlns:p14="http://schemas.microsoft.com/office/powerpoint/2010/main" val="15405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DFF491-B285-DBDB-554D-E278107B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101" y="2149570"/>
            <a:ext cx="6519391" cy="25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78E487-AB12-601A-808E-E3332207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anchor="b"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Pstruh potočný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F6162E-0BD0-5233-8BB6-F4AD07FD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105" y="3072208"/>
            <a:ext cx="3264916" cy="2660684"/>
          </a:xfrm>
        </p:spPr>
        <p:txBody>
          <a:bodyPr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Je </a:t>
            </a:r>
            <a:r>
              <a:rPr lang="sk-SK" sz="2000" u="sng" dirty="0">
                <a:solidFill>
                  <a:srgbClr val="FFFFFF"/>
                </a:solidFill>
              </a:rPr>
              <a:t>dravá ryba</a:t>
            </a:r>
            <a:r>
              <a:rPr lang="sk-SK" sz="2000" dirty="0">
                <a:solidFill>
                  <a:srgbClr val="FFFFFF"/>
                </a:solidFill>
              </a:rPr>
              <a:t>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Loví menšie ryby, vodné živočích a hmyz. </a:t>
            </a:r>
          </a:p>
          <a:p>
            <a:endParaRPr lang="sk-SK" sz="2000" dirty="0">
              <a:solidFill>
                <a:srgbClr val="FFFFFF"/>
              </a:solidFill>
            </a:endParaRPr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01EC28-CBD7-55BD-4DE2-F9160BE4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455" y="1118009"/>
            <a:ext cx="5329877" cy="31803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cap="all" dirty="0" err="1">
                <a:solidFill>
                  <a:srgbClr val="FFFFFF"/>
                </a:solidFill>
              </a:rPr>
              <a:t>Migrujúca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ryby</a:t>
            </a:r>
            <a:r>
              <a:rPr lang="en-US" sz="4600" cap="all" dirty="0">
                <a:solidFill>
                  <a:srgbClr val="FFFFFF"/>
                </a:solidFill>
              </a:rPr>
              <a:t> – </a:t>
            </a:r>
            <a:r>
              <a:rPr lang="en-US" sz="4600" cap="all" dirty="0" err="1">
                <a:solidFill>
                  <a:srgbClr val="FFFFFF"/>
                </a:solidFill>
              </a:rPr>
              <a:t>rozmnožujú</a:t>
            </a:r>
            <a:r>
              <a:rPr lang="en-US" sz="4600" cap="all" dirty="0">
                <a:solidFill>
                  <a:srgbClr val="FFFFFF"/>
                </a:solidFill>
              </a:rPr>
              <a:t> sa v mori  a </a:t>
            </a:r>
            <a:r>
              <a:rPr lang="en-US" sz="4600" cap="all" dirty="0" err="1">
                <a:solidFill>
                  <a:srgbClr val="FFFFFF"/>
                </a:solidFill>
              </a:rPr>
              <a:t>dospieva</a:t>
            </a:r>
            <a:r>
              <a:rPr lang="en-US" sz="4600" cap="all" dirty="0">
                <a:solidFill>
                  <a:srgbClr val="FFFFFF"/>
                </a:solidFill>
              </a:rPr>
              <a:t> v </a:t>
            </a:r>
            <a:r>
              <a:rPr lang="en-US" sz="4600" cap="all" dirty="0" err="1">
                <a:solidFill>
                  <a:srgbClr val="FFFFFF"/>
                </a:solidFill>
              </a:rPr>
              <a:t>rieke</a:t>
            </a:r>
            <a:br>
              <a:rPr lang="en-US" sz="4600" cap="all" dirty="0">
                <a:solidFill>
                  <a:srgbClr val="FFFFFF"/>
                </a:solidFill>
              </a:rPr>
            </a:br>
            <a:endParaRPr lang="en-US" sz="4600" cap="all" dirty="0">
              <a:solidFill>
                <a:srgbClr val="FFFFFF"/>
              </a:solidFill>
            </a:endParaRPr>
          </a:p>
        </p:txBody>
      </p:sp>
      <p:pic>
        <p:nvPicPr>
          <p:cNvPr id="1028" name="Picture 4" descr="Ako dobre poznáte slovenské rieky? - VEDA NA DOSAH">
            <a:extLst>
              <a:ext uri="{FF2B5EF4-FFF2-40B4-BE49-F238E27FC236}">
                <a16:creationId xmlns:a16="http://schemas.microsoft.com/office/drawing/2014/main" id="{66D00F5E-0F60-7E43-3B3D-10C39D86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078" y="3656450"/>
            <a:ext cx="3578881" cy="20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totapety More - Sea Island 404 | Vlisove tapety More a Pláž | TAPETYMIX">
            <a:extLst>
              <a:ext uri="{FF2B5EF4-FFF2-40B4-BE49-F238E27FC236}">
                <a16:creationId xmlns:a16="http://schemas.microsoft.com/office/drawing/2014/main" id="{7F37753B-596F-EBEA-9131-B5AF4EAE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6375" y="1319278"/>
            <a:ext cx="3367014" cy="22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ABE25BA8-C991-9EE1-0ACA-3AE9BC298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453" y="4368313"/>
            <a:ext cx="1233879" cy="92317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AB6EB7A-5243-556C-15D7-414E5B5D6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863" y="2551768"/>
            <a:ext cx="1566094" cy="1065174"/>
          </a:xfrm>
          <a:prstGeom prst="rect">
            <a:avLst/>
          </a:prstGeom>
        </p:spPr>
      </p:pic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1CF1362C-36A3-E3C6-6CDC-4E247ABEAD8A}"/>
              </a:ext>
            </a:extLst>
          </p:cNvPr>
          <p:cNvCxnSpPr>
            <a:cxnSpLocks/>
          </p:cNvCxnSpPr>
          <p:nvPr/>
        </p:nvCxnSpPr>
        <p:spPr>
          <a:xfrm flipH="1">
            <a:off x="6909301" y="3513740"/>
            <a:ext cx="811254" cy="78462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E3DD812F-1A28-0ED4-93D7-835B9C39E2A9}"/>
              </a:ext>
            </a:extLst>
          </p:cNvPr>
          <p:cNvSpPr txBox="1"/>
          <p:nvPr/>
        </p:nvSpPr>
        <p:spPr>
          <a:xfrm>
            <a:off x="7627406" y="1502549"/>
            <a:ext cx="133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Miesto narodenia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D5E64D5-FF62-02A7-95A4-DC4E31B4C59C}"/>
              </a:ext>
            </a:extLst>
          </p:cNvPr>
          <p:cNvSpPr txBox="1"/>
          <p:nvPr/>
        </p:nvSpPr>
        <p:spPr>
          <a:xfrm>
            <a:off x="5602147" y="3702583"/>
            <a:ext cx="326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Miesto, kde</a:t>
            </a:r>
          </a:p>
          <a:p>
            <a:r>
              <a:rPr lang="sk-SK" b="1" dirty="0">
                <a:solidFill>
                  <a:schemeClr val="bg1"/>
                </a:solidFill>
              </a:rPr>
              <a:t> dospievam</a:t>
            </a:r>
          </a:p>
        </p:txBody>
      </p:sp>
    </p:spTree>
    <p:extLst>
      <p:ext uri="{BB962C8B-B14F-4D97-AF65-F5344CB8AC3E}">
        <p14:creationId xmlns:p14="http://schemas.microsoft.com/office/powerpoint/2010/main" val="38214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3C4BCC6-1971-C89A-DC57-5D4CFC6D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anchor="b"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Úhor európsky</a:t>
            </a:r>
          </a:p>
        </p:txBody>
      </p:sp>
      <p:pic>
        <p:nvPicPr>
          <p:cNvPr id="4098" name="Picture 2" descr="Úhor obyčajný | PreLovca.sk">
            <a:extLst>
              <a:ext uri="{FF2B5EF4-FFF2-40B4-BE49-F238E27FC236}">
                <a16:creationId xmlns:a16="http://schemas.microsoft.com/office/drawing/2014/main" id="{99E954EF-18AB-40EC-F3C7-B8B62513E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r="1" b="13255"/>
          <a:stretch/>
        </p:blipFill>
        <p:spPr bwMode="auto">
          <a:xfrm>
            <a:off x="804101" y="804101"/>
            <a:ext cx="6730556" cy="50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FF1A250-A743-B641-2701-382C2673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105" y="3072208"/>
            <a:ext cx="3264916" cy="2660684"/>
          </a:xfrm>
        </p:spPr>
        <p:txBody>
          <a:bodyPr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Je to </a:t>
            </a:r>
            <a:r>
              <a:rPr lang="sk-SK" sz="2000" u="sng" dirty="0">
                <a:solidFill>
                  <a:srgbClr val="FFFFFF"/>
                </a:solidFill>
              </a:rPr>
              <a:t>dravá ryba</a:t>
            </a:r>
            <a:r>
              <a:rPr lang="sk-SK" sz="2000" dirty="0">
                <a:solidFill>
                  <a:srgbClr val="FFFFFF"/>
                </a:solidFill>
              </a:rPr>
              <a:t>.</a:t>
            </a:r>
          </a:p>
          <a:p>
            <a:r>
              <a:rPr lang="sk-SK" sz="2000" dirty="0">
                <a:solidFill>
                  <a:srgbClr val="FFFFFF"/>
                </a:solidFill>
              </a:rPr>
              <a:t>Má štíhle </a:t>
            </a:r>
            <a:r>
              <a:rPr lang="sk-SK" sz="2000" u="sng" dirty="0">
                <a:solidFill>
                  <a:srgbClr val="FFFFFF"/>
                </a:solidFill>
              </a:rPr>
              <a:t>hadovité telo </a:t>
            </a:r>
            <a:r>
              <a:rPr lang="sk-SK" sz="2000" dirty="0">
                <a:solidFill>
                  <a:srgbClr val="FFFFFF"/>
                </a:solidFill>
              </a:rPr>
              <a:t>s </a:t>
            </a:r>
            <a:r>
              <a:rPr lang="sk-SK" sz="2000" u="sng" dirty="0">
                <a:solidFill>
                  <a:srgbClr val="FFFFFF"/>
                </a:solidFill>
              </a:rPr>
              <a:t>drobnými šupinami</a:t>
            </a:r>
            <a:r>
              <a:rPr lang="sk-SK" sz="2000" dirty="0">
                <a:solidFill>
                  <a:srgbClr val="FFFFFF"/>
                </a:solidFill>
              </a:rPr>
              <a:t>. </a:t>
            </a:r>
          </a:p>
          <a:p>
            <a:r>
              <a:rPr lang="sk-SK" sz="2000" u="sng" dirty="0">
                <a:solidFill>
                  <a:srgbClr val="FFFFFF"/>
                </a:solidFill>
              </a:rPr>
              <a:t>Nemá </a:t>
            </a:r>
            <a:r>
              <a:rPr lang="sk-SK" sz="2000" dirty="0">
                <a:solidFill>
                  <a:srgbClr val="FFFFFF"/>
                </a:solidFill>
              </a:rPr>
              <a:t>vyvinuté </a:t>
            </a:r>
            <a:r>
              <a:rPr lang="sk-SK" sz="2000" u="sng" dirty="0">
                <a:solidFill>
                  <a:srgbClr val="FFFFFF"/>
                </a:solidFill>
              </a:rPr>
              <a:t>brušné plutvy.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Zimu prespí zahrabaný v bahne. </a:t>
            </a:r>
          </a:p>
          <a:p>
            <a:endParaRPr lang="sk-SK" sz="2000" dirty="0">
              <a:solidFill>
                <a:srgbClr val="FFFFFF"/>
              </a:solidFill>
            </a:endParaRPr>
          </a:p>
        </p:txBody>
      </p:sp>
      <p:sp>
        <p:nvSpPr>
          <p:cNvPr id="4111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ublina reči: oválna 1">
            <a:extLst>
              <a:ext uri="{FF2B5EF4-FFF2-40B4-BE49-F238E27FC236}">
                <a16:creationId xmlns:a16="http://schemas.microsoft.com/office/drawing/2014/main" id="{7D4CA6D6-A4C0-5DD9-1E22-ACF12AAF2BD3}"/>
              </a:ext>
            </a:extLst>
          </p:cNvPr>
          <p:cNvSpPr/>
          <p:nvPr/>
        </p:nvSpPr>
        <p:spPr>
          <a:xfrm>
            <a:off x="1487407" y="759127"/>
            <a:ext cx="2401547" cy="1542054"/>
          </a:xfrm>
          <a:prstGeom prst="wedgeEllipseCallout">
            <a:avLst>
              <a:gd name="adj1" fmla="val -35658"/>
              <a:gd name="adj2" fmla="val 143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Viem sa presúvať aj po súši, keď treba.</a:t>
            </a:r>
          </a:p>
        </p:txBody>
      </p:sp>
    </p:spTree>
    <p:extLst>
      <p:ext uri="{BB962C8B-B14F-4D97-AF65-F5344CB8AC3E}">
        <p14:creationId xmlns:p14="http://schemas.microsoft.com/office/powerpoint/2010/main" val="21659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tuácie, keď sa potrebuješ sústrediť na prácu - EMEFKA">
            <a:extLst>
              <a:ext uri="{FF2B5EF4-FFF2-40B4-BE49-F238E27FC236}">
                <a16:creationId xmlns:a16="http://schemas.microsoft.com/office/drawing/2014/main" id="{11B880F5-0277-05D2-F876-E9424888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-2" b="-2"/>
          <a:stretch/>
        </p:blipFill>
        <p:spPr bwMode="auto">
          <a:xfrm>
            <a:off x="0" y="0"/>
            <a:ext cx="7113748" cy="68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894296-17D3-95F1-D0CF-497E2C18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217" y="506776"/>
            <a:ext cx="4505899" cy="58499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Ak.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5FA8FB0-6CE3-D0E8-AC2A-81AA7A6D95F4}"/>
              </a:ext>
            </a:extLst>
          </p:cNvPr>
          <p:cNvSpPr txBox="1"/>
          <p:nvPr/>
        </p:nvSpPr>
        <p:spPr>
          <a:xfrm>
            <a:off x="7436386" y="1101687"/>
            <a:ext cx="41974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si si materiál preštudoval, tak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</a:t>
            </a:r>
            <a:r>
              <a:rPr lang="sk-SK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zapíš kľúčové 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slová do zošita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80193-C475-D9CF-A5F2-1F660E8C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2" y="330505"/>
            <a:ext cx="6676222" cy="4781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400" dirty="0"/>
            </a:br>
            <a:br>
              <a:rPr lang="en-US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Poď si všetko hravo zopakovať v testovacej časti na vytvorenej webovej stránke. </a:t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AE46FE2-C3D6-AA8F-B463-F78BA103587A}"/>
              </a:ext>
            </a:extLst>
          </p:cNvPr>
          <p:cNvSpPr txBox="1"/>
          <p:nvPr/>
        </p:nvSpPr>
        <p:spPr>
          <a:xfrm>
            <a:off x="925830" y="3244334"/>
            <a:ext cx="603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3" name="Picture 2" descr="Download wordwall images for free">
            <a:extLst>
              <a:ext uri="{FF2B5EF4-FFF2-40B4-BE49-F238E27FC236}">
                <a16:creationId xmlns:a16="http://schemas.microsoft.com/office/drawing/2014/main" id="{2BCFF44F-75C8-BD23-F65F-99D66394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6292" r="17837" b="12659"/>
          <a:stretch/>
        </p:blipFill>
        <p:spPr bwMode="auto">
          <a:xfrm>
            <a:off x="7337234" y="3153407"/>
            <a:ext cx="3175976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2F05F3-E6BD-5C7F-D5DC-688B40BE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FFFF"/>
                </a:solidFill>
              </a:rPr>
              <a:t>Použitý obrazový materiál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C3536FE-8DDC-69D9-A756-02DCE377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85000" lnSpcReduction="10000"/>
          </a:bodyPr>
          <a:lstStyle/>
          <a:p>
            <a:endParaRPr lang="sk-SK" sz="2000" dirty="0">
              <a:hlinkClick r:id="rId2"/>
            </a:endParaRPr>
          </a:p>
          <a:p>
            <a:endParaRPr lang="sk-SK" sz="2000" dirty="0">
              <a:hlinkClick r:id="rId2"/>
            </a:endParaRPr>
          </a:p>
          <a:p>
            <a:endParaRPr lang="sk-SK" sz="2000" dirty="0">
              <a:hlinkClick r:id="rId2"/>
            </a:endParaRPr>
          </a:p>
          <a:p>
            <a:endParaRPr lang="sk-SK" sz="2000" dirty="0">
              <a:hlinkClick r:id="rId2"/>
            </a:endParaRPr>
          </a:p>
          <a:p>
            <a:r>
              <a:rPr lang="sk-SK" sz="2000" dirty="0">
                <a:hlinkClick r:id="rId2"/>
              </a:rPr>
              <a:t>https://cdn.parys.sk/images/0/eeb8ad933ec47382/2/gaby-plysova-ryba-kapor-supinac-giant-100-cm.jpg</a:t>
            </a:r>
            <a:endParaRPr lang="sk-SK" sz="2000" dirty="0"/>
          </a:p>
          <a:p>
            <a:r>
              <a:rPr lang="sk-SK" sz="2000" dirty="0">
                <a:hlinkClick r:id="rId3"/>
              </a:rPr>
              <a:t>https://oskole.detiamy.sk/clanok/vodne-a-brehove-stavovce-ryby</a:t>
            </a:r>
            <a:endParaRPr lang="sk-SK" sz="2000" dirty="0"/>
          </a:p>
          <a:p>
            <a:r>
              <a:rPr lang="sk-SK" sz="2000" dirty="0">
                <a:hlinkClick r:id="rId4"/>
              </a:rPr>
              <a:t>https://nachytano.cz/userfiles/image/%C5%A1up%20c.jpg</a:t>
            </a:r>
            <a:endParaRPr lang="sk-SK" sz="2000" dirty="0"/>
          </a:p>
          <a:p>
            <a:r>
              <a:rPr lang="sk-SK" sz="2000" dirty="0">
                <a:hlinkClick r:id="rId5"/>
              </a:rPr>
              <a:t>https://m.smedata.sk/api-media/media/image/sme/2/34/3471992/3471992_1200x800.jpeg?rev=3</a:t>
            </a:r>
            <a:endParaRPr lang="sk-SK" sz="2000" dirty="0"/>
          </a:p>
          <a:p>
            <a:r>
              <a:rPr lang="sk-SK" sz="2000" dirty="0">
                <a:hlinkClick r:id="rId6"/>
              </a:rPr>
              <a:t>http://www.vazky.sk/biotopy_stojate_vody.html</a:t>
            </a:r>
            <a:endParaRPr lang="sk-SK" sz="2000" dirty="0"/>
          </a:p>
          <a:p>
            <a:r>
              <a:rPr lang="sk-SK" sz="2000" dirty="0">
                <a:hlinkClick r:id="rId7"/>
              </a:rPr>
              <a:t>https://encrypted-tbn0.gstatic.com/images?q=tbn:ANd9GcQ_6E2phrScEt_GfDbvVgRVz0ra3Gpilf6PgvM-veUPsqP0iHf91XR-kYtR2c4Cf1Mh67I&amp;usqp=CAU</a:t>
            </a:r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54095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E6A2B1-482C-3597-0754-2A08A9CB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našich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riekach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žijú </a:t>
            </a:r>
            <a:r>
              <a:rPr lang="en-US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sladkovodné</a:t>
            </a:r>
            <a:r>
              <a:rPr lang="en-US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ryby</a:t>
            </a:r>
            <a:r>
              <a:rPr lang="en-US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to pri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rozličnej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teplote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hĺbke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vody,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obsahu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kyslíka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prietoku</a:t>
            </a:r>
            <a:r>
              <a:rPr lang="en-US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vody 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čistote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vody. 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74C3B-2406-49E5-816F-FFA7325E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264AF4-5F2A-4099-09EE-A300D3E72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https://irybarstvi.cz/wp-content/uploads/2020/11/56_sumec_velky-page-001-e1605545125271-1024x558.jpg</a:t>
            </a:r>
            <a:endParaRPr lang="sk-SK" dirty="0"/>
          </a:p>
          <a:p>
            <a:r>
              <a:rPr lang="sk-SK" dirty="0">
                <a:hlinkClick r:id="rId3"/>
              </a:rPr>
              <a:t>https://encrypted-tbn0.gstatic.com/images?q=tbn:ANd9GcRt6-7x9nI682qV3z7LxxkLMQ0XhwjQhniuMW6TZFXVYi4SFMJzwbSV_NgWksCegYXn1kA&amp;usqp=CAU</a:t>
            </a:r>
            <a:endParaRPr lang="sk-SK" dirty="0"/>
          </a:p>
          <a:p>
            <a:r>
              <a:rPr lang="sk-SK" dirty="0">
                <a:hlinkClick r:id="rId4"/>
              </a:rPr>
              <a:t>https://www.hlasek.com/foto/thymallus_thymallus_hd5909.jpg</a:t>
            </a:r>
            <a:endParaRPr lang="sk-SK" dirty="0"/>
          </a:p>
          <a:p>
            <a:r>
              <a:rPr lang="sk-SK" dirty="0">
                <a:hlinkClick r:id="rId5"/>
              </a:rPr>
              <a:t>https://fotkyzadarmo.sk/wp-content/uploads/2016/10/2.jpg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980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 descr="Obrázok, na ktorom je voda, jazero, príroda, rieka&#10;&#10;Automaticky generovaný popis">
            <a:extLst>
              <a:ext uri="{FF2B5EF4-FFF2-40B4-BE49-F238E27FC236}">
                <a16:creationId xmlns:a16="http://schemas.microsoft.com/office/drawing/2014/main" id="{DB0A50A1-53FA-5D44-16C6-63C780C9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4" y="643467"/>
            <a:ext cx="6367343" cy="5353766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058440-9817-6187-A96A-2602F936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Ryby</a:t>
            </a:r>
            <a:r>
              <a:rPr lang="en-US" sz="37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žijúce</a:t>
            </a:r>
            <a:r>
              <a:rPr lang="en-US" sz="37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37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stojatých</a:t>
            </a:r>
            <a:r>
              <a:rPr lang="en-US" sz="37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7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mierne</a:t>
            </a:r>
            <a:r>
              <a:rPr lang="en-US" sz="37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tečúcich</a:t>
            </a:r>
            <a:r>
              <a:rPr lang="en-US" sz="37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vodách</a:t>
            </a:r>
            <a:endParaRPr lang="en-US" sz="3700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16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6659AAF-2137-9E1C-79F6-7932E8A8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Kapor obyčajný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58ED2FD-5FDC-EAB7-4190-BACB5578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sk-SK" sz="2400" dirty="0">
                <a:solidFill>
                  <a:srgbClr val="FEFFFF"/>
                </a:solidFill>
              </a:rPr>
              <a:t>Žije v pomaly tečúcich a stojatých vodách.</a:t>
            </a:r>
          </a:p>
          <a:p>
            <a:r>
              <a:rPr lang="sk-SK" sz="2400" dirty="0">
                <a:solidFill>
                  <a:srgbClr val="FEFFFF"/>
                </a:solidFill>
              </a:rPr>
              <a:t>Telo pokrývajú škridlicovito uložené </a:t>
            </a:r>
            <a:r>
              <a:rPr lang="sk-SK" sz="2400" u="sng" dirty="0">
                <a:solidFill>
                  <a:srgbClr val="FEFFFF"/>
                </a:solidFill>
              </a:rPr>
              <a:t>šupiny,</a:t>
            </a:r>
            <a:r>
              <a:rPr lang="sk-SK" sz="2400" dirty="0">
                <a:solidFill>
                  <a:srgbClr val="FEFFFF"/>
                </a:solidFill>
              </a:rPr>
              <a:t> ktoré sú pokryté </a:t>
            </a:r>
            <a:r>
              <a:rPr lang="sk-SK" sz="2400" u="sng" dirty="0">
                <a:solidFill>
                  <a:srgbClr val="FEFFFF"/>
                </a:solidFill>
              </a:rPr>
              <a:t>slizom</a:t>
            </a:r>
            <a:r>
              <a:rPr lang="sk-SK" sz="2400" dirty="0">
                <a:solidFill>
                  <a:srgbClr val="FEFFFF"/>
                </a:solidFill>
              </a:rPr>
              <a:t>.</a:t>
            </a:r>
          </a:p>
          <a:p>
            <a:r>
              <a:rPr lang="sk-SK" sz="2400" dirty="0">
                <a:solidFill>
                  <a:srgbClr val="FEFFFF"/>
                </a:solidFill>
              </a:rPr>
              <a:t> </a:t>
            </a:r>
          </a:p>
        </p:txBody>
      </p:sp>
      <p:pic>
        <p:nvPicPr>
          <p:cNvPr id="3074" name="Picture 2" descr="Gaby Plyšová Ryba Kapor Šupináč Giant 100 cm">
            <a:extLst>
              <a:ext uri="{FF2B5EF4-FFF2-40B4-BE49-F238E27FC236}">
                <a16:creationId xmlns:a16="http://schemas.microsoft.com/office/drawing/2014/main" id="{A519C032-4704-A2BD-07D1-E60E94EA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82" y="643467"/>
            <a:ext cx="5251646" cy="52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myšlienky: obláčik 4">
            <a:extLst>
              <a:ext uri="{FF2B5EF4-FFF2-40B4-BE49-F238E27FC236}">
                <a16:creationId xmlns:a16="http://schemas.microsoft.com/office/drawing/2014/main" id="{BDEBA06C-2B2B-2C89-0067-27F5F21CDF57}"/>
              </a:ext>
            </a:extLst>
          </p:cNvPr>
          <p:cNvSpPr/>
          <p:nvPr/>
        </p:nvSpPr>
        <p:spPr>
          <a:xfrm>
            <a:off x="4919856" y="911116"/>
            <a:ext cx="1646197" cy="1226156"/>
          </a:xfrm>
          <a:prstGeom prst="cloudCallout">
            <a:avLst>
              <a:gd name="adj1" fmla="val 38729"/>
              <a:gd name="adj2" fmla="val 84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Hlava</a:t>
            </a:r>
          </a:p>
        </p:txBody>
      </p:sp>
      <p:sp>
        <p:nvSpPr>
          <p:cNvPr id="6" name="Bublina myšlienky: obláčik 5">
            <a:extLst>
              <a:ext uri="{FF2B5EF4-FFF2-40B4-BE49-F238E27FC236}">
                <a16:creationId xmlns:a16="http://schemas.microsoft.com/office/drawing/2014/main" id="{AB37947A-8606-9E15-700D-D31539678EE7}"/>
              </a:ext>
            </a:extLst>
          </p:cNvPr>
          <p:cNvSpPr/>
          <p:nvPr/>
        </p:nvSpPr>
        <p:spPr>
          <a:xfrm>
            <a:off x="7288179" y="111228"/>
            <a:ext cx="1646197" cy="1226156"/>
          </a:xfrm>
          <a:prstGeom prst="cloudCallout">
            <a:avLst>
              <a:gd name="adj1" fmla="val -5440"/>
              <a:gd name="adj2" fmla="val 91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Trup </a:t>
            </a:r>
          </a:p>
        </p:txBody>
      </p:sp>
      <p:sp>
        <p:nvSpPr>
          <p:cNvPr id="7" name="Bublina myšlienky: obláčik 6">
            <a:extLst>
              <a:ext uri="{FF2B5EF4-FFF2-40B4-BE49-F238E27FC236}">
                <a16:creationId xmlns:a16="http://schemas.microsoft.com/office/drawing/2014/main" id="{C3FA9BE4-0395-DF35-73D2-A48D75AA5272}"/>
              </a:ext>
            </a:extLst>
          </p:cNvPr>
          <p:cNvSpPr/>
          <p:nvPr/>
        </p:nvSpPr>
        <p:spPr>
          <a:xfrm>
            <a:off x="10278918" y="1524194"/>
            <a:ext cx="1646197" cy="1226156"/>
          </a:xfrm>
          <a:prstGeom prst="cloudCallout">
            <a:avLst>
              <a:gd name="adj1" fmla="val -48271"/>
              <a:gd name="adj2" fmla="val 66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Chvost</a:t>
            </a:r>
          </a:p>
        </p:txBody>
      </p:sp>
    </p:spTree>
    <p:extLst>
      <p:ext uri="{BB962C8B-B14F-4D97-AF65-F5344CB8AC3E}">
        <p14:creationId xmlns:p14="http://schemas.microsoft.com/office/powerpoint/2010/main" val="7745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or | Public Figure">
            <a:extLst>
              <a:ext uri="{FF2B5EF4-FFF2-40B4-BE49-F238E27FC236}">
                <a16:creationId xmlns:a16="http://schemas.microsoft.com/office/drawing/2014/main" id="{4E8BBEDD-A097-6E35-54E3-AA3096798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5321"/>
          <a:stretch/>
        </p:blipFill>
        <p:spPr bwMode="auto">
          <a:xfrm>
            <a:off x="2300336" y="1261277"/>
            <a:ext cx="7770813" cy="42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blina myšlienky: obláčik 3">
            <a:extLst>
              <a:ext uri="{FF2B5EF4-FFF2-40B4-BE49-F238E27FC236}">
                <a16:creationId xmlns:a16="http://schemas.microsoft.com/office/drawing/2014/main" id="{92B9F48A-0E81-620A-C641-B8C543683C28}"/>
              </a:ext>
            </a:extLst>
          </p:cNvPr>
          <p:cNvSpPr/>
          <p:nvPr/>
        </p:nvSpPr>
        <p:spPr>
          <a:xfrm>
            <a:off x="5787777" y="331308"/>
            <a:ext cx="2222237" cy="1226156"/>
          </a:xfrm>
          <a:prstGeom prst="cloudCallout">
            <a:avLst>
              <a:gd name="adj1" fmla="val -32210"/>
              <a:gd name="adj2" fmla="val 100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Chrbtová plutva</a:t>
            </a:r>
          </a:p>
        </p:txBody>
      </p:sp>
      <p:sp>
        <p:nvSpPr>
          <p:cNvPr id="8" name="Bublina myšlienky: obláčik 7">
            <a:extLst>
              <a:ext uri="{FF2B5EF4-FFF2-40B4-BE49-F238E27FC236}">
                <a16:creationId xmlns:a16="http://schemas.microsoft.com/office/drawing/2014/main" id="{3009D0EB-26C7-ED95-C129-794B91367C2B}"/>
              </a:ext>
            </a:extLst>
          </p:cNvPr>
          <p:cNvSpPr/>
          <p:nvPr/>
        </p:nvSpPr>
        <p:spPr>
          <a:xfrm>
            <a:off x="582682" y="737045"/>
            <a:ext cx="1885095" cy="1389210"/>
          </a:xfrm>
          <a:prstGeom prst="cloudCallout">
            <a:avLst>
              <a:gd name="adj1" fmla="val 81560"/>
              <a:gd name="adj2" fmla="val 10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Chvostová plutva</a:t>
            </a:r>
          </a:p>
        </p:txBody>
      </p:sp>
      <p:sp>
        <p:nvSpPr>
          <p:cNvPr id="6" name="Bublina myšlienky: obláčik 5">
            <a:extLst>
              <a:ext uri="{FF2B5EF4-FFF2-40B4-BE49-F238E27FC236}">
                <a16:creationId xmlns:a16="http://schemas.microsoft.com/office/drawing/2014/main" id="{B896A247-BD82-6886-C859-44995D270A99}"/>
              </a:ext>
            </a:extLst>
          </p:cNvPr>
          <p:cNvSpPr/>
          <p:nvPr/>
        </p:nvSpPr>
        <p:spPr>
          <a:xfrm>
            <a:off x="965571" y="5235794"/>
            <a:ext cx="1885095" cy="1226156"/>
          </a:xfrm>
          <a:prstGeom prst="cloudCallout">
            <a:avLst>
              <a:gd name="adj1" fmla="val 109442"/>
              <a:gd name="adj2" fmla="val -106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Análna plutva</a:t>
            </a:r>
          </a:p>
        </p:txBody>
      </p:sp>
      <p:sp>
        <p:nvSpPr>
          <p:cNvPr id="7" name="Bublina myšlienky: obláčik 6">
            <a:extLst>
              <a:ext uri="{FF2B5EF4-FFF2-40B4-BE49-F238E27FC236}">
                <a16:creationId xmlns:a16="http://schemas.microsoft.com/office/drawing/2014/main" id="{C6712AC7-111A-E4F5-27A2-9BC76A18EFB8}"/>
              </a:ext>
            </a:extLst>
          </p:cNvPr>
          <p:cNvSpPr/>
          <p:nvPr/>
        </p:nvSpPr>
        <p:spPr>
          <a:xfrm>
            <a:off x="3129047" y="5631844"/>
            <a:ext cx="1646197" cy="1226156"/>
          </a:xfrm>
          <a:prstGeom prst="cloudCallout">
            <a:avLst>
              <a:gd name="adj1" fmla="val 96953"/>
              <a:gd name="adj2" fmla="val -107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Brušná plutva</a:t>
            </a:r>
          </a:p>
        </p:txBody>
      </p:sp>
      <p:sp>
        <p:nvSpPr>
          <p:cNvPr id="5" name="Bublina myšlienky: obláčik 4">
            <a:extLst>
              <a:ext uri="{FF2B5EF4-FFF2-40B4-BE49-F238E27FC236}">
                <a16:creationId xmlns:a16="http://schemas.microsoft.com/office/drawing/2014/main" id="{903F84AB-63E7-A4AB-2CB5-D457B05FC2D6}"/>
              </a:ext>
            </a:extLst>
          </p:cNvPr>
          <p:cNvSpPr/>
          <p:nvPr/>
        </p:nvSpPr>
        <p:spPr>
          <a:xfrm>
            <a:off x="5941888" y="5500572"/>
            <a:ext cx="1914014" cy="1226156"/>
          </a:xfrm>
          <a:prstGeom prst="cloudCallout">
            <a:avLst>
              <a:gd name="adj1" fmla="val 38274"/>
              <a:gd name="adj2" fmla="val -101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Prsná plutva</a:t>
            </a:r>
          </a:p>
        </p:txBody>
      </p:sp>
      <p:sp>
        <p:nvSpPr>
          <p:cNvPr id="2" name="Bublina myšlienky: obláčik 1">
            <a:extLst>
              <a:ext uri="{FF2B5EF4-FFF2-40B4-BE49-F238E27FC236}">
                <a16:creationId xmlns:a16="http://schemas.microsoft.com/office/drawing/2014/main" id="{5EEBA84B-68C6-F9B4-F333-38B612CAC8CE}"/>
              </a:ext>
            </a:extLst>
          </p:cNvPr>
          <p:cNvSpPr/>
          <p:nvPr/>
        </p:nvSpPr>
        <p:spPr>
          <a:xfrm>
            <a:off x="9617725" y="4142342"/>
            <a:ext cx="45719" cy="45719"/>
          </a:xfrm>
          <a:prstGeom prst="cloudCallout">
            <a:avLst>
              <a:gd name="adj1" fmla="val 3232250"/>
              <a:gd name="adj2" fmla="val 592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ublina myšlienky: obláčik 8">
            <a:extLst>
              <a:ext uri="{FF2B5EF4-FFF2-40B4-BE49-F238E27FC236}">
                <a16:creationId xmlns:a16="http://schemas.microsoft.com/office/drawing/2014/main" id="{C3369790-6BC6-1157-0B58-719C8D187462}"/>
              </a:ext>
            </a:extLst>
          </p:cNvPr>
          <p:cNvSpPr/>
          <p:nvPr/>
        </p:nvSpPr>
        <p:spPr>
          <a:xfrm>
            <a:off x="10256705" y="4461831"/>
            <a:ext cx="1685580" cy="903383"/>
          </a:xfrm>
          <a:prstGeom prst="cloudCallout">
            <a:avLst>
              <a:gd name="adj1" fmla="val -124271"/>
              <a:gd name="adj2" fmla="val -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Hmatové fúziky</a:t>
            </a:r>
          </a:p>
        </p:txBody>
      </p:sp>
      <p:sp>
        <p:nvSpPr>
          <p:cNvPr id="12" name="Bublina myšlienky: obláčik 11">
            <a:extLst>
              <a:ext uri="{FF2B5EF4-FFF2-40B4-BE49-F238E27FC236}">
                <a16:creationId xmlns:a16="http://schemas.microsoft.com/office/drawing/2014/main" id="{4D297A70-974B-AE7B-78D7-83073290A91F}"/>
              </a:ext>
            </a:extLst>
          </p:cNvPr>
          <p:cNvSpPr/>
          <p:nvPr/>
        </p:nvSpPr>
        <p:spPr>
          <a:xfrm>
            <a:off x="8605825" y="1850834"/>
            <a:ext cx="2244138" cy="1578166"/>
          </a:xfrm>
          <a:prstGeom prst="cloudCallout">
            <a:avLst>
              <a:gd name="adj1" fmla="val -32982"/>
              <a:gd name="adj2" fmla="val 60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čuchové jamky</a:t>
            </a:r>
          </a:p>
        </p:txBody>
      </p:sp>
    </p:spTree>
    <p:extLst>
      <p:ext uri="{BB962C8B-B14F-4D97-AF65-F5344CB8AC3E}">
        <p14:creationId xmlns:p14="http://schemas.microsoft.com/office/powerpoint/2010/main" val="14819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7" grpId="0" animBg="1"/>
      <p:bldP spid="5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ybí šupina - co vše dokáže vypovědět">
            <a:extLst>
              <a:ext uri="{FF2B5EF4-FFF2-40B4-BE49-F238E27FC236}">
                <a16:creationId xmlns:a16="http://schemas.microsoft.com/office/drawing/2014/main" id="{66CFFDC8-1B51-F651-253B-ABFA5DBB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078" y="804101"/>
            <a:ext cx="489543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A2F174-E65D-1F59-303F-69C4313A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anchor="b"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Podľa šupiny kapra sa dá zistiť jeho vek.</a:t>
            </a:r>
          </a:p>
        </p:txBody>
      </p:sp>
      <p:sp>
        <p:nvSpPr>
          <p:cNvPr id="6161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Bublina myšlienky: obláčik 2">
            <a:extLst>
              <a:ext uri="{FF2B5EF4-FFF2-40B4-BE49-F238E27FC236}">
                <a16:creationId xmlns:a16="http://schemas.microsoft.com/office/drawing/2014/main" id="{8F1B562E-291B-6F8E-1398-431D323B6BD9}"/>
              </a:ext>
            </a:extLst>
          </p:cNvPr>
          <p:cNvSpPr/>
          <p:nvPr/>
        </p:nvSpPr>
        <p:spPr>
          <a:xfrm>
            <a:off x="3811836" y="0"/>
            <a:ext cx="2178915" cy="164151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Počítaj. Koľko  mám rokov?</a:t>
            </a:r>
          </a:p>
        </p:txBody>
      </p:sp>
    </p:spTree>
    <p:extLst>
      <p:ext uri="{BB962C8B-B14F-4D97-AF65-F5344CB8AC3E}">
        <p14:creationId xmlns:p14="http://schemas.microsoft.com/office/powerpoint/2010/main" val="14712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ýsledky našej práce a snaženia ! - Slovenský Rybársky Zväz">
            <a:extLst>
              <a:ext uri="{FF2B5EF4-FFF2-40B4-BE49-F238E27FC236}">
                <a16:creationId xmlns:a16="http://schemas.microsoft.com/office/drawing/2014/main" id="{9B41E241-425C-7A99-70AE-E196A874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101" y="1473183"/>
            <a:ext cx="6519391" cy="39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368928-082A-4C31-81F8-6D3A9E53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anchor="b">
            <a:normAutofit/>
          </a:bodyPr>
          <a:lstStyle/>
          <a:p>
            <a:r>
              <a:rPr lang="sk-SK" sz="3600" u="sng" dirty="0">
                <a:solidFill>
                  <a:srgbClr val="FFFFFF"/>
                </a:solidFill>
              </a:rPr>
              <a:t>Neresiská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0FDB7B-9644-5FAB-A3B0-64C3DF49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105" y="3072208"/>
            <a:ext cx="3264916" cy="2660684"/>
          </a:xfrm>
        </p:spPr>
        <p:txBody>
          <a:bodyPr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Sú plytké rybníky na rozmnožovanie rýb a chov vyliahnutých rýb </a:t>
            </a:r>
            <a:r>
              <a:rPr lang="sk-SK" sz="2000" u="sng" dirty="0">
                <a:solidFill>
                  <a:srgbClr val="FFFFFF"/>
                </a:solidFill>
              </a:rPr>
              <a:t>plôdikov</a:t>
            </a:r>
            <a:r>
              <a:rPr lang="sk-SK" sz="2000" dirty="0">
                <a:solidFill>
                  <a:srgbClr val="FFFFFF"/>
                </a:solidFill>
              </a:rPr>
              <a:t>. 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Dospelé jedince sa chovajú v hlbších rybníkoch.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Po výlove kaprov sa rybník vypustí a prihnojí, aby planktón lepšie rástol. </a:t>
            </a:r>
          </a:p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Bublina myšlienky: obláčik 3">
            <a:extLst>
              <a:ext uri="{FF2B5EF4-FFF2-40B4-BE49-F238E27FC236}">
                <a16:creationId xmlns:a16="http://schemas.microsoft.com/office/drawing/2014/main" id="{DC9F58E2-3B87-30E9-4572-2E8AA35FFB3F}"/>
              </a:ext>
            </a:extLst>
          </p:cNvPr>
          <p:cNvSpPr/>
          <p:nvPr/>
        </p:nvSpPr>
        <p:spPr>
          <a:xfrm>
            <a:off x="3029639" y="683046"/>
            <a:ext cx="2313542" cy="17076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Prizri sa lepšie. My sme malé  plôdiky.</a:t>
            </a:r>
          </a:p>
        </p:txBody>
      </p:sp>
    </p:spTree>
    <p:extLst>
      <p:ext uri="{BB962C8B-B14F-4D97-AF65-F5344CB8AC3E}">
        <p14:creationId xmlns:p14="http://schemas.microsoft.com/office/powerpoint/2010/main" val="14018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3C5974B6-3353-4781-B620-BC5168D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8">
            <a:extLst>
              <a:ext uri="{FF2B5EF4-FFF2-40B4-BE49-F238E27FC236}">
                <a16:creationId xmlns:a16="http://schemas.microsoft.com/office/drawing/2014/main" id="{0A2C0FD4-452B-439A-A978-C37BC16F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4CD820-B2B0-1552-2CC0-6E55CFCA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Plotica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73" name="Freeform 5">
            <a:extLst>
              <a:ext uri="{FF2B5EF4-FFF2-40B4-BE49-F238E27FC236}">
                <a16:creationId xmlns:a16="http://schemas.microsoft.com/office/drawing/2014/main" id="{16929AE4-43B6-494E-B7D6-F778AB2F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Freeform 6">
            <a:extLst>
              <a:ext uri="{FF2B5EF4-FFF2-40B4-BE49-F238E27FC236}">
                <a16:creationId xmlns:a16="http://schemas.microsoft.com/office/drawing/2014/main" id="{8CEE0D70-D5EB-4589-819D-77F64EC4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Freeform 7">
            <a:extLst>
              <a:ext uri="{FF2B5EF4-FFF2-40B4-BE49-F238E27FC236}">
                <a16:creationId xmlns:a16="http://schemas.microsoft.com/office/drawing/2014/main" id="{2A701B99-D75A-4647-9635-9858D3BA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884DEADC-5415-4FC6-93F0-89769392A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859" y="1120020"/>
            <a:ext cx="5632862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ybárstvo - Plotica červenooká - Oficiální stránky obce Podbiel">
            <a:extLst>
              <a:ext uri="{FF2B5EF4-FFF2-40B4-BE49-F238E27FC236}">
                <a16:creationId xmlns:a16="http://schemas.microsoft.com/office/drawing/2014/main" id="{101A14EE-1465-3919-6DA5-479D26D2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464" y="1523281"/>
            <a:ext cx="5290964" cy="27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03FC629A-AF6D-B72F-56DC-90AE8DCECC7E}"/>
              </a:ext>
            </a:extLst>
          </p:cNvPr>
          <p:cNvSpPr/>
          <p:nvPr/>
        </p:nvSpPr>
        <p:spPr>
          <a:xfrm>
            <a:off x="1276172" y="775504"/>
            <a:ext cx="2717094" cy="1122744"/>
          </a:xfrm>
          <a:prstGeom prst="wedgeEllipseCallout">
            <a:avLst>
              <a:gd name="adj1" fmla="val -41126"/>
              <a:gd name="adj2" fmla="val 136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Plotica preto, lebo mám sploštené telo. </a:t>
            </a:r>
          </a:p>
        </p:txBody>
      </p:sp>
    </p:spTree>
    <p:extLst>
      <p:ext uri="{BB962C8B-B14F-4D97-AF65-F5344CB8AC3E}">
        <p14:creationId xmlns:p14="http://schemas.microsoft.com/office/powerpoint/2010/main" val="19030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3DCB378-E62C-4148-78F9-55BFFC9E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01" y="1649035"/>
            <a:ext cx="6519391" cy="3559930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DDEC4A-A668-D6EE-A7FD-B99849D7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anchor="b"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Sumec západný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8FDD2D-5AC2-7E2A-7F06-473FF2F2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105" y="3072208"/>
            <a:ext cx="3264916" cy="2660684"/>
          </a:xfrm>
        </p:spPr>
        <p:txBody>
          <a:bodyPr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Je to naša </a:t>
            </a:r>
            <a:r>
              <a:rPr lang="sk-SK" sz="2000" u="sng" dirty="0">
                <a:solidFill>
                  <a:srgbClr val="FFFFFF"/>
                </a:solidFill>
              </a:rPr>
              <a:t>najväčšia ryba</a:t>
            </a:r>
            <a:r>
              <a:rPr lang="sk-SK" sz="2000" dirty="0">
                <a:solidFill>
                  <a:srgbClr val="FFFFFF"/>
                </a:solidFill>
              </a:rPr>
              <a:t>.</a:t>
            </a:r>
          </a:p>
          <a:p>
            <a:r>
              <a:rPr lang="sk-SK" sz="2000" dirty="0">
                <a:solidFill>
                  <a:srgbClr val="FFFFFF"/>
                </a:solidFill>
              </a:rPr>
              <a:t>Dorastie aj 2 m.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Živí sa rybami.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Na hlave ma dva dlhé a štyri kratšie </a:t>
            </a:r>
            <a:r>
              <a:rPr lang="sk-SK" sz="2000" u="sng" dirty="0">
                <a:solidFill>
                  <a:srgbClr val="FFFFFF"/>
                </a:solidFill>
              </a:rPr>
              <a:t>fúziky</a:t>
            </a:r>
            <a:r>
              <a:rPr lang="sk-SK" sz="2000" dirty="0">
                <a:solidFill>
                  <a:srgbClr val="FFFFFF"/>
                </a:solidFill>
              </a:rPr>
              <a:t>. </a:t>
            </a:r>
          </a:p>
          <a:p>
            <a:r>
              <a:rPr lang="sk-SK" sz="2000" dirty="0">
                <a:solidFill>
                  <a:srgbClr val="FFFFFF"/>
                </a:solidFill>
              </a:rPr>
              <a:t>Na konci telá ma análnu plutvu. 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545</Words>
  <Application>Microsoft Office PowerPoint</Application>
  <PresentationFormat>Širokouhlá</PresentationFormat>
  <Paragraphs>83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Motív Office</vt:lpstr>
      <vt:lpstr>RYBY</vt:lpstr>
      <vt:lpstr>V našich riekach žijú sladkovodné ryby  a to pri rozličnej teplote, hĺbke vody, obsahu kyslíka, prietoku vody a čistote vody. </vt:lpstr>
      <vt:lpstr>Ryby žijúce v stojatých a mierne tečúcich vodách</vt:lpstr>
      <vt:lpstr>Kapor obyčajný</vt:lpstr>
      <vt:lpstr>Prezentácia programu PowerPoint</vt:lpstr>
      <vt:lpstr>Podľa šupiny kapra sa dá zistiť jeho vek.</vt:lpstr>
      <vt:lpstr>Neresiská</vt:lpstr>
      <vt:lpstr>Plotica</vt:lpstr>
      <vt:lpstr>Sumec západný </vt:lpstr>
      <vt:lpstr>Štuka severná</vt:lpstr>
      <vt:lpstr>Ostriež zelenkastý</vt:lpstr>
      <vt:lpstr>Ryby žijúce v tečúcich vodách</vt:lpstr>
      <vt:lpstr>Lipeň tymianový</vt:lpstr>
      <vt:lpstr>Pstruh potočný</vt:lpstr>
      <vt:lpstr>Migrujúca ryby – rozmnožujú sa v mori  a dospieva v rieke </vt:lpstr>
      <vt:lpstr>Úhor európsky</vt:lpstr>
      <vt:lpstr>Ak.</vt:lpstr>
      <vt:lpstr>         Poď si všetko hravo zopakovať v testovacej časti na vytvorenej webovej stránke.   </vt:lpstr>
      <vt:lpstr>Použitý obrazový materiál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A BREHOVÉ STAVOVCE - RYBY</dc:title>
  <dc:creator>Mária Rečičárová</dc:creator>
  <cp:lastModifiedBy>Mária Rečičárová</cp:lastModifiedBy>
  <cp:revision>10</cp:revision>
  <dcterms:created xsi:type="dcterms:W3CDTF">2022-10-01T05:36:44Z</dcterms:created>
  <dcterms:modified xsi:type="dcterms:W3CDTF">2023-06-12T16:57:49Z</dcterms:modified>
</cp:coreProperties>
</file>