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  <p:sldId id="269" r:id="rId14"/>
    <p:sldId id="280" r:id="rId15"/>
    <p:sldId id="272" r:id="rId16"/>
    <p:sldId id="275" r:id="rId17"/>
    <p:sldId id="279" r:id="rId18"/>
    <p:sldId id="271" r:id="rId19"/>
    <p:sldId id="273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F964B-EF5A-5F63-5F24-BCAF5DA41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210F8C-D877-0273-3BD0-07AF1A268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63B999A-B034-5435-8C9C-8E9D0763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50BAFFA-0D65-58A5-3858-09172274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7E81F8E-E406-4880-DDEF-21B37EFF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700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66B64-55DC-4848-2DE8-6602D44D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3B7EE4F-6A83-AA7E-3547-47A27125B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17EF839-9844-E3FE-68D2-CFB4A7E4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492056F-0BCD-4FF0-2331-5F155D4A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5CD56EE-D7E7-09BF-BD3E-DD0BB731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182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3B6C536-8AAC-D306-5710-A4F01EB14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9EBE580-28C7-C8AB-C010-74BF69D0E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A025092-3208-7AA3-CA6B-8C67304F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DE8ACDC-4D79-C786-EC2F-09329B5E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7766678-3561-94AD-A3B3-63AEF4FB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38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B2756-DD25-C08F-D9CD-11493BC45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F1DC5D-CE8D-0D2A-091D-644F9C6B7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1EE98EF-656B-15B8-6443-2ABB7DC0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74BE978-D1A4-A9B2-B923-EB1197B2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A93AF9B-36AD-3587-68C5-870ACECE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941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EFD92-CD57-98C0-E8AC-E0CCD4ED0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83B486-D4F5-417B-6ED5-5350569B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B297176-96F4-697E-C8E9-3C92CA7C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F5E899-01A7-2947-7C5B-6E31787B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8DD9E17-726F-C302-2B41-FEDE16B5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95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773BD-E1DB-7719-382B-27A3E06CA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1A0B0E-4F3F-91C9-7B11-AE443393E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48CB69B-92B3-75E6-3D57-FEA54512C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5AF34EA-9CBF-3844-19C7-94CEAFA8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45E20A8-FB3D-E3EF-7842-ABFAFD5E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107DA14-B174-9D33-5913-90D1C353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016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95389-A82F-FD66-F3EA-87F25EBE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5C6531-040A-26C8-C70D-9547E7475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85B23FB-1036-FD36-4ECB-5F48ACF58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EDFFFE5-37AE-6138-8864-2E8B77FF6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53E7D74-4014-50ED-BD9F-4AFCC97A4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623B3D04-C10B-80F4-34FB-FD815ECD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ED954C6-D9E2-054E-65EB-0B7B450D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EA80012-04C1-D3F2-92BB-2EEE7FC1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177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E41F5-8E18-6055-C10C-884E71A3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A58D44D-5C55-380E-254E-5683A2CF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180C60F-020C-1951-CC36-9F86CA801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347603A-65F6-40DC-A197-11AA2EB2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991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FA86C2B-A544-AB31-3F16-4EFE9A46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E64838F-C079-954E-8D5A-99DDDBF0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F416BDA-73A2-3035-8F03-E72ACAE4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74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E205B-2684-06E8-FAE2-6A2F3C22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21EC69-298E-68D2-888E-0BAA7B86C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D6C8AB-9915-CDBE-7EF8-B8B92BB97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ACED221-78CA-536D-174F-F6FF6CAB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EB356D4-E64D-0466-B5FC-AF852F96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4F6E89F-EFEF-4497-481C-429AE12E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32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C800A9-CC49-09B5-2D16-07FC2CAC3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87B2100-B678-AA13-93B2-1CB00DC2E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C205F6-3198-1537-6304-77D496069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214D2D5-E794-15EA-2E59-32C768A3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AD855CF-523A-BAE2-47D3-5A5DF703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1859192-ED0A-2B01-9B10-10908868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998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E9F5C37A-E757-0A7F-30D8-E5A377FE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55E833-7E28-0560-6BA8-887E76043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F330B6A-E33F-4512-8AE3-94BA55291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AD97B1D-68C5-4E4C-88EA-EE3E76AF3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3EED8BB-C1C6-A47F-3DFB-35FE3C704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385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schovka.cz/upload/product/a30679ef26678f69be907e9a03b255791508503272.jpeg" TargetMode="External"/><Relationship Id="rId3" Type="http://schemas.openxmlformats.org/officeDocument/2006/relationships/hyperlink" Target="https://g.denik.cz/37/6e/0_skokan_zeleny_nd_060608_denik-630-16x9.jpg" TargetMode="External"/><Relationship Id="rId7" Type="http://schemas.openxmlformats.org/officeDocument/2006/relationships/hyperlink" Target="https://www.nahuby.sk/images/fotosutaz/2010/11/04/andrej_alena_243695.jpg" TargetMode="External"/><Relationship Id="rId2" Type="http://schemas.openxmlformats.org/officeDocument/2006/relationships/hyperlink" Target="https://upload.wikimedia.org/wikipedia/commons/thumb/d/df/Teichfrosch.jpg/250px-Teichfrosch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huby.sk/images/fotosutaz/2007/04/26/jozef_marcincin_61636.jpg" TargetMode="External"/><Relationship Id="rId5" Type="http://schemas.openxmlformats.org/officeDocument/2006/relationships/hyperlink" Target="https://upload.wikimedia.org/wikipedia/commons/1/13/Litoria_xanthomera_tadpole.jpg" TargetMode="External"/><Relationship Id="rId10" Type="http://schemas.openxmlformats.org/officeDocument/2006/relationships/hyperlink" Target="https://emefka.sk/wp-content/uploads/2022/02/1kunka.png?x56090" TargetMode="External"/><Relationship Id="rId4" Type="http://schemas.openxmlformats.org/officeDocument/2006/relationships/hyperlink" Target="https://www.npslovenskykras.sk/wp-content/uploads/2021/04/20210327_091138-e1618491487615.jpg" TargetMode="External"/><Relationship Id="rId9" Type="http://schemas.openxmlformats.org/officeDocument/2006/relationships/hyperlink" Target="https://upload.wikimedia.org/wikipedia/commons/thumb/d/d0/BombinaVariegataJuv.jpg/440px-BombinaVariegataJuv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obojzivelniky.rohov.sk/system.html#&amp;panel1-2" TargetMode="External"/><Relationship Id="rId3" Type="http://schemas.openxmlformats.org/officeDocument/2006/relationships/hyperlink" Target="https://www.rybarskyrozcestnik.cz/wp-content/uploads/2016/02/uzovka-obojkova5.jpg" TargetMode="External"/><Relationship Id="rId7" Type="http://schemas.openxmlformats.org/officeDocument/2006/relationships/hyperlink" Target="http://obojzivelniky.rohov.sk/system.html#&amp;panel1-1" TargetMode="External"/><Relationship Id="rId2" Type="http://schemas.openxmlformats.org/officeDocument/2006/relationships/hyperlink" Target="http://www.ntic.sk/ntic.php?adr=hady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m.nmhmedia.sk/image/2360105c-0d59-4652-8121-37d3baf0e005_dam-urlbtxlyb.jpg/1024/0" TargetMode="External"/><Relationship Id="rId5" Type="http://schemas.openxmlformats.org/officeDocument/2006/relationships/hyperlink" Target="http://plazyunas.com/wp-content/gallery/emys-orbicularis/emys-orbicularis-3.jpg" TargetMode="External"/><Relationship Id="rId4" Type="http://schemas.openxmlformats.org/officeDocument/2006/relationships/hyperlink" Target="https://encrypted-tbn0.gstatic.com/images?q=tbn:ANd9GcRokVyCVToPN6JvaZfKqYRVJLeZyz_tcnybNW57B0ZO4G7Ag3KDtcM39biW8BVvKtFelhw&amp;usqp=CAU" TargetMode="External"/><Relationship Id="rId9" Type="http://schemas.openxmlformats.org/officeDocument/2006/relationships/hyperlink" Target="https://dam.nmhmedia.sk/image/f24d9cb1-ebe7-42fd-a037-493c0fdf931d_dam-urliybw54.jpg/1024/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13215E-D1D2-D883-080E-172ADC60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3139"/>
            <a:ext cx="10515600" cy="27859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200" kern="1200" cap="all" dirty="0" err="1">
                <a:latin typeface="+mj-lt"/>
                <a:ea typeface="+mj-ea"/>
                <a:cs typeface="+mj-cs"/>
              </a:rPr>
              <a:t>Obojživelníky</a:t>
            </a:r>
            <a:r>
              <a:rPr lang="en-US" sz="5200" kern="1200" cap="all" dirty="0">
                <a:latin typeface="+mj-lt"/>
                <a:ea typeface="+mj-ea"/>
                <a:cs typeface="+mj-cs"/>
              </a:rPr>
              <a:t> a </a:t>
            </a:r>
            <a:r>
              <a:rPr lang="en-US" sz="5200" kern="1200" cap="all" dirty="0" err="1">
                <a:latin typeface="+mj-lt"/>
                <a:ea typeface="+mj-ea"/>
                <a:cs typeface="+mj-cs"/>
              </a:rPr>
              <a:t>plazy</a:t>
            </a:r>
            <a:r>
              <a:rPr lang="en-US" sz="5200" kern="1200" cap="all" dirty="0">
                <a:latin typeface="+mj-lt"/>
                <a:ea typeface="+mj-ea"/>
                <a:cs typeface="+mj-cs"/>
              </a:rPr>
              <a:t> vo vode a na brehu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412FB52-E149-423E-242B-366AAECF3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3" r="24789" b="-2"/>
          <a:stretch/>
        </p:blipFill>
        <p:spPr bwMode="auto">
          <a:xfrm>
            <a:off x="196951" y="178616"/>
            <a:ext cx="1818520" cy="2952482"/>
          </a:xfrm>
          <a:prstGeom prst="rect">
            <a:avLst/>
          </a:prstGeom>
          <a:noFill/>
        </p:spPr>
      </p:pic>
      <p:pic>
        <p:nvPicPr>
          <p:cNvPr id="7" name="Obrázok 6" descr="Poznáš tieto zákonom chránené živočíchy zo Slovenska? - EMEFKA">
            <a:extLst>
              <a:ext uri="{FF2B5EF4-FFF2-40B4-BE49-F238E27FC236}">
                <a16:creationId xmlns:a16="http://schemas.microsoft.com/office/drawing/2014/main" id="{FC7F3449-79FA-C2BA-1DAC-1398C29693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8" r="28759" b="-3"/>
          <a:stretch/>
        </p:blipFill>
        <p:spPr bwMode="auto">
          <a:xfrm>
            <a:off x="2186447" y="112515"/>
            <a:ext cx="1806346" cy="2952482"/>
          </a:xfrm>
          <a:prstGeom prst="rect">
            <a:avLst/>
          </a:prstGeom>
          <a:noFill/>
        </p:spPr>
      </p:pic>
      <p:pic>
        <p:nvPicPr>
          <p:cNvPr id="10" name="Obrázok 9" descr="Obrázok, na ktorom je mlok, trávnik&#10;&#10;Automaticky generovaný popis">
            <a:extLst>
              <a:ext uri="{FF2B5EF4-FFF2-40B4-BE49-F238E27FC236}">
                <a16:creationId xmlns:a16="http://schemas.microsoft.com/office/drawing/2014/main" id="{C285A86A-D68E-002A-BEF0-77CDF601CB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2" r="36215" b="-3"/>
          <a:stretch/>
        </p:blipFill>
        <p:spPr bwMode="auto">
          <a:xfrm>
            <a:off x="4185320" y="145565"/>
            <a:ext cx="1808144" cy="2952482"/>
          </a:xfrm>
          <a:prstGeom prst="rect">
            <a:avLst/>
          </a:prstGeom>
          <a:noFill/>
        </p:spPr>
      </p:pic>
      <p:pic>
        <p:nvPicPr>
          <p:cNvPr id="9" name="Obrázok 8" descr="NPR Šúr - Korytnačka močiarna (Emys orbicularis) | Facebook">
            <a:extLst>
              <a:ext uri="{FF2B5EF4-FFF2-40B4-BE49-F238E27FC236}">
                <a16:creationId xmlns:a16="http://schemas.microsoft.com/office/drawing/2014/main" id="{AFFD6F15-20CA-8272-17E6-A2831207E0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2" r="24572" b="1"/>
          <a:stretch/>
        </p:blipFill>
        <p:spPr bwMode="auto">
          <a:xfrm>
            <a:off x="6186144" y="145566"/>
            <a:ext cx="1818520" cy="2952482"/>
          </a:xfrm>
          <a:prstGeom prst="rect">
            <a:avLst/>
          </a:prstGeom>
          <a:noFill/>
        </p:spPr>
      </p:pic>
      <p:pic>
        <p:nvPicPr>
          <p:cNvPr id="6" name="Obrázok 5" descr="Nahuby.sk - Fotografia - rosnička zelená Hyla arborea">
            <a:extLst>
              <a:ext uri="{FF2B5EF4-FFF2-40B4-BE49-F238E27FC236}">
                <a16:creationId xmlns:a16="http://schemas.microsoft.com/office/drawing/2014/main" id="{0A03216E-0312-4C06-8DC1-78F358253B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0" r="17397" b="4"/>
          <a:stretch/>
        </p:blipFill>
        <p:spPr bwMode="auto">
          <a:xfrm>
            <a:off x="8188523" y="145565"/>
            <a:ext cx="1806346" cy="2952482"/>
          </a:xfrm>
          <a:prstGeom prst="rect">
            <a:avLst/>
          </a:prstGeom>
          <a:noFill/>
        </p:spPr>
      </p:pic>
      <p:pic>
        <p:nvPicPr>
          <p:cNvPr id="8" name="Obrázok 7" descr="Obrázok, na ktorom je plaz, had&#10;&#10;Automaticky generovaný popis">
            <a:extLst>
              <a:ext uri="{FF2B5EF4-FFF2-40B4-BE49-F238E27FC236}">
                <a16:creationId xmlns:a16="http://schemas.microsoft.com/office/drawing/2014/main" id="{0B71CD58-C798-DAD5-EA83-7DF4196DB4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9" r="13589"/>
          <a:stretch/>
        </p:blipFill>
        <p:spPr bwMode="auto">
          <a:xfrm>
            <a:off x="10186905" y="145565"/>
            <a:ext cx="1808144" cy="2952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ok 4" descr="Poznáte ho? Patrí k našim najmenším obojživeľníkom">
            <a:extLst>
              <a:ext uri="{FF2B5EF4-FFF2-40B4-BE49-F238E27FC236}">
                <a16:creationId xmlns:a16="http://schemas.microsoft.com/office/drawing/2014/main" id="{3C3179C5-2A09-6122-8090-C3119DB38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  <p:sp>
        <p:nvSpPr>
          <p:cNvPr id="2" name="Bublina reči: oválna 1">
            <a:extLst>
              <a:ext uri="{FF2B5EF4-FFF2-40B4-BE49-F238E27FC236}">
                <a16:creationId xmlns:a16="http://schemas.microsoft.com/office/drawing/2014/main" id="{7AD411EC-75FA-9B05-97BC-D22C07FD53AB}"/>
              </a:ext>
            </a:extLst>
          </p:cNvPr>
          <p:cNvSpPr/>
          <p:nvPr/>
        </p:nvSpPr>
        <p:spPr>
          <a:xfrm>
            <a:off x="8791460" y="2655065"/>
            <a:ext cx="2952521" cy="1454227"/>
          </a:xfrm>
          <a:prstGeom prst="wedgeEllipseCallout">
            <a:avLst>
              <a:gd name="adj1" fmla="val -13815"/>
              <a:gd name="adj2" fmla="val 84469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Keď vylezieme</a:t>
            </a:r>
          </a:p>
          <a:p>
            <a:pPr algn="ctr"/>
            <a:r>
              <a:rPr lang="sk-SK" sz="2400" dirty="0"/>
              <a:t> z vody vyzeráme inak. </a:t>
            </a:r>
          </a:p>
        </p:txBody>
      </p:sp>
    </p:spTree>
    <p:extLst>
      <p:ext uri="{BB962C8B-B14F-4D97-AF65-F5344CB8AC3E}">
        <p14:creationId xmlns:p14="http://schemas.microsoft.com/office/powerpoint/2010/main" val="177914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C1B1231-C81E-4C68-F1E4-86F1B9A7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sk-SK" cap="all" dirty="0"/>
              <a:t>Plazy žijúce na brehu riek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8788520A-64B6-850C-551F-21F34C4D7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sk-SK" sz="2000" dirty="0"/>
              <a:t>Plazy majú väčšinou </a:t>
            </a:r>
            <a:r>
              <a:rPr lang="sk-SK" sz="2000" u="sng" dirty="0"/>
              <a:t>suchú kožu </a:t>
            </a:r>
            <a:r>
              <a:rPr lang="sk-SK" sz="2000" dirty="0"/>
              <a:t>pokrytú </a:t>
            </a:r>
            <a:r>
              <a:rPr lang="sk-SK" sz="2000" u="sng" dirty="0"/>
              <a:t>šupinami.</a:t>
            </a:r>
            <a:r>
              <a:rPr lang="sk-SK" sz="2000" dirty="0"/>
              <a:t> </a:t>
            </a:r>
          </a:p>
          <a:p>
            <a:r>
              <a:rPr lang="sk-SK" sz="2000" dirty="0"/>
              <a:t>Vajíčka plazov už majú </a:t>
            </a:r>
            <a:r>
              <a:rPr lang="sk-SK" sz="2000" u="sng" dirty="0"/>
              <a:t>obal</a:t>
            </a:r>
            <a:r>
              <a:rPr lang="sk-SK" sz="2000" dirty="0"/>
              <a:t> a preto už ich nekladú do vody ako obojživelníky. </a:t>
            </a:r>
          </a:p>
          <a:p>
            <a:r>
              <a:rPr lang="sk-SK" sz="2000" dirty="0"/>
              <a:t>Plazy </a:t>
            </a:r>
            <a:r>
              <a:rPr lang="sk-SK" sz="2000" u="sng" dirty="0"/>
              <a:t>dýchajú pľúcami </a:t>
            </a:r>
            <a:r>
              <a:rPr lang="sk-SK" sz="2000" dirty="0"/>
              <a:t>a niektoré z nich sa zdržiavajú v blízkosti vôd.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D76BC78-4EE3-88DE-9BC2-2D84070E5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7" r="-1" b="6169"/>
          <a:stretch/>
        </p:blipFill>
        <p:spPr>
          <a:xfrm>
            <a:off x="4904316" y="-33055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3" name="Obrázok 2" descr="Užovka obojková (Natrix natrix) » Rybářský rozcestník">
            <a:extLst>
              <a:ext uri="{FF2B5EF4-FFF2-40B4-BE49-F238E27FC236}">
                <a16:creationId xmlns:a16="http://schemas.microsoft.com/office/drawing/2014/main" id="{3E339645-48D3-5DDF-482A-B8D251B8D6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2" b="10088"/>
          <a:stretch/>
        </p:blipFill>
        <p:spPr bwMode="auto">
          <a:xfrm>
            <a:off x="4719619" y="3802957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75764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Užovka obojková (Natrix natrix) » Rybářský rozcestník">
            <a:extLst>
              <a:ext uri="{FF2B5EF4-FFF2-40B4-BE49-F238E27FC236}">
                <a16:creationId xmlns:a16="http://schemas.microsoft.com/office/drawing/2014/main" id="{22536D7C-E81B-2BD4-BFA8-A8AA9276F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E984AB-2F9F-A5EA-7A8E-7A8480A4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k-SK" sz="4000" dirty="0"/>
              <a:t>Užovka obojková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9D94BCD-D2E0-1119-80DC-11BFE9E5C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sk-SK" sz="2000" dirty="0"/>
              <a:t>Je sivo sfarbená.</a:t>
            </a:r>
          </a:p>
          <a:p>
            <a:r>
              <a:rPr lang="sk-SK" sz="2000" dirty="0"/>
              <a:t>Poznávacím znakom sú dve </a:t>
            </a:r>
            <a:r>
              <a:rPr lang="sk-SK" sz="2000" u="sng" dirty="0"/>
              <a:t>biele alebo žltkasté polmesiačikovité škvrny za hlavou.</a:t>
            </a:r>
            <a:r>
              <a:rPr lang="sk-SK" sz="2000" dirty="0"/>
              <a:t> </a:t>
            </a:r>
          </a:p>
          <a:p>
            <a:r>
              <a:rPr lang="sk-SK" sz="2000" dirty="0"/>
              <a:t>Živí sa žabami, myšami a menšími rybami. </a:t>
            </a:r>
          </a:p>
          <a:p>
            <a:r>
              <a:rPr lang="sk-SK" sz="2000" dirty="0"/>
              <a:t>Má </a:t>
            </a:r>
            <a:r>
              <a:rPr lang="sk-SK" sz="2000" u="sng" dirty="0" err="1"/>
              <a:t>roztiahnuteľné</a:t>
            </a:r>
            <a:r>
              <a:rPr lang="sk-SK" sz="2000" u="sng" dirty="0"/>
              <a:t> čeľuste.</a:t>
            </a:r>
            <a:r>
              <a:rPr lang="sk-SK" sz="2000" dirty="0"/>
              <a:t> </a:t>
            </a:r>
          </a:p>
          <a:p>
            <a:endParaRPr lang="sk-SK" sz="2000" dirty="0"/>
          </a:p>
        </p:txBody>
      </p:sp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C3B4219E-12C5-E377-208B-0492C02620A8}"/>
              </a:ext>
            </a:extLst>
          </p:cNvPr>
          <p:cNvSpPr/>
          <p:nvPr/>
        </p:nvSpPr>
        <p:spPr>
          <a:xfrm>
            <a:off x="8225413" y="1046601"/>
            <a:ext cx="2571117" cy="1861851"/>
          </a:xfrm>
          <a:prstGeom prst="wedgeEllipseCallout">
            <a:avLst>
              <a:gd name="adj1" fmla="val -56266"/>
              <a:gd name="adj2" fmla="val 7333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Vďaka </a:t>
            </a:r>
            <a:r>
              <a:rPr lang="sk-SK" b="1" dirty="0" err="1"/>
              <a:t>roztiahnuteľnej</a:t>
            </a:r>
            <a:r>
              <a:rPr lang="sk-SK" b="1" dirty="0"/>
              <a:t> čeľuste zjem aj takúto rybu. </a:t>
            </a:r>
          </a:p>
        </p:txBody>
      </p:sp>
    </p:spTree>
    <p:extLst>
      <p:ext uri="{BB962C8B-B14F-4D97-AF65-F5344CB8AC3E}">
        <p14:creationId xmlns:p14="http://schemas.microsoft.com/office/powerpoint/2010/main" val="85895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orytnačka močiarna je jediný pôvodný druh na Slovensku">
            <a:extLst>
              <a:ext uri="{FF2B5EF4-FFF2-40B4-BE49-F238E27FC236}">
                <a16:creationId xmlns:a16="http://schemas.microsoft.com/office/drawing/2014/main" id="{5FA4F97A-2782-E2F8-507B-5441A3A9A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r="1062" b="-2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878900-885F-6E8E-17F0-9D5244DA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k-SK" sz="4000" dirty="0"/>
              <a:t>Korytnačka močiarna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BD55FB-751C-21AB-AB01-668AC245B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sk-SK" sz="2000" dirty="0"/>
              <a:t>Je </a:t>
            </a:r>
            <a:r>
              <a:rPr lang="sk-SK" sz="2000" u="sng" dirty="0"/>
              <a:t>jediným druhom korytnačiek </a:t>
            </a:r>
            <a:r>
              <a:rPr lang="sk-SK" sz="2000" dirty="0"/>
              <a:t>na Slovensku. </a:t>
            </a:r>
          </a:p>
        </p:txBody>
      </p:sp>
    </p:spTree>
    <p:extLst>
      <p:ext uri="{BB962C8B-B14F-4D97-AF65-F5344CB8AC3E}">
        <p14:creationId xmlns:p14="http://schemas.microsoft.com/office/powerpoint/2010/main" val="71819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21C8A88D-87D7-4504-510C-FC9C8BE25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62" t="26621" r="21114" b="16948"/>
          <a:stretch/>
        </p:blipFill>
        <p:spPr>
          <a:xfrm>
            <a:off x="2787266" y="1825625"/>
            <a:ext cx="6830459" cy="3870095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DE3798C4-49A5-DE69-AB38-3AD30197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Korytnačka žije len v tejto časti Slovenska.</a:t>
            </a:r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26749B1A-699B-095E-D80D-07CA0428D557}"/>
              </a:ext>
            </a:extLst>
          </p:cNvPr>
          <p:cNvCxnSpPr>
            <a:cxnSpLocks/>
          </p:cNvCxnSpPr>
          <p:nvPr/>
        </p:nvCxnSpPr>
        <p:spPr>
          <a:xfrm flipH="1">
            <a:off x="8681292" y="3602516"/>
            <a:ext cx="804231" cy="72711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63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Korytnačka močiarna, Emys orbicularis (Linnaeus,1758) « plazyunas.com">
            <a:extLst>
              <a:ext uri="{FF2B5EF4-FFF2-40B4-BE49-F238E27FC236}">
                <a16:creationId xmlns:a16="http://schemas.microsoft.com/office/drawing/2014/main" id="{C32F9D0F-87D5-E207-8C77-F2997AC35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0"/>
          <a:stretch/>
        </p:blipFill>
        <p:spPr bwMode="auto">
          <a:xfrm>
            <a:off x="3215640" y="1333041"/>
            <a:ext cx="5760720" cy="44902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ublina reči: oválna 1">
            <a:extLst>
              <a:ext uri="{FF2B5EF4-FFF2-40B4-BE49-F238E27FC236}">
                <a16:creationId xmlns:a16="http://schemas.microsoft.com/office/drawing/2014/main" id="{2DE8D2F9-7113-CCDA-1755-E0C696034A0D}"/>
              </a:ext>
            </a:extLst>
          </p:cNvPr>
          <p:cNvSpPr/>
          <p:nvPr/>
        </p:nvSpPr>
        <p:spPr>
          <a:xfrm>
            <a:off x="8339769" y="1564395"/>
            <a:ext cx="2721166" cy="2104222"/>
          </a:xfrm>
          <a:prstGeom prst="wedgeEllipseCallout">
            <a:avLst>
              <a:gd name="adj1" fmla="val -143359"/>
              <a:gd name="adj2" fmla="val 80465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/>
              <a:t>Už sa liahnem na svet </a:t>
            </a:r>
          </a:p>
          <a:p>
            <a:pPr algn="ctr"/>
            <a:r>
              <a:rPr lang="sk-SK" sz="2400" b="1" dirty="0"/>
              <a:t>z kožovitého vajíčka. </a:t>
            </a:r>
          </a:p>
        </p:txBody>
      </p:sp>
    </p:spTree>
    <p:extLst>
      <p:ext uri="{BB962C8B-B14F-4D97-AF65-F5344CB8AC3E}">
        <p14:creationId xmlns:p14="http://schemas.microsoft.com/office/powerpoint/2010/main" val="53871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ituácie, keď sa potrebuješ sústrediť na prácu - EMEFKA">
            <a:extLst>
              <a:ext uri="{FF2B5EF4-FFF2-40B4-BE49-F238E27FC236}">
                <a16:creationId xmlns:a16="http://schemas.microsoft.com/office/drawing/2014/main" id="{11B880F5-0277-05D2-F876-E94248884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r="-2" b="-2"/>
          <a:stretch/>
        </p:blipFill>
        <p:spPr bwMode="auto">
          <a:xfrm>
            <a:off x="0" y="0"/>
            <a:ext cx="7113748" cy="68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9894296-17D3-95F1-D0CF-497E2C186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217" y="506776"/>
            <a:ext cx="4505899" cy="58499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b="1" dirty="0">
                <a:solidFill>
                  <a:srgbClr val="FFFFFF"/>
                </a:solidFill>
              </a:rPr>
              <a:t>Ak.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5FA8FB0-6CE3-D0E8-AC2A-81AA7A6D95F4}"/>
              </a:ext>
            </a:extLst>
          </p:cNvPr>
          <p:cNvSpPr txBox="1"/>
          <p:nvPr/>
        </p:nvSpPr>
        <p:spPr>
          <a:xfrm>
            <a:off x="7436386" y="1101687"/>
            <a:ext cx="419742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 si si materiál preštudoval, tak</a:t>
            </a:r>
            <a:r>
              <a:rPr lang="sk-SK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 </a:t>
            </a:r>
            <a:r>
              <a:rPr lang="sk-SK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zapíš kľúčové </a:t>
            </a:r>
            <a:r>
              <a:rPr lang="sk-SK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slová do zošita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k-SK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80193-C475-D9CF-A5F2-1F660E8C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12" y="330505"/>
            <a:ext cx="6676222" cy="47813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400" dirty="0"/>
            </a:br>
            <a:br>
              <a:rPr lang="en-US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/>
            </a:br>
            <a:r>
              <a:rPr lang="sk-SK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Poď si všetko hravo zopakovať v testovacej časti na vytvorenej webovej stránke.</a:t>
            </a:r>
            <a:b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400" dirty="0"/>
            </a:br>
            <a:endParaRPr lang="en-US" sz="3400" dirty="0"/>
          </a:p>
        </p:txBody>
      </p:sp>
      <p:pic>
        <p:nvPicPr>
          <p:cNvPr id="3074" name="Picture 2" descr="Download wordwall images for free">
            <a:extLst>
              <a:ext uri="{FF2B5EF4-FFF2-40B4-BE49-F238E27FC236}">
                <a16:creationId xmlns:a16="http://schemas.microsoft.com/office/drawing/2014/main" id="{2BCFF44F-75C8-BD23-F65F-99D66394D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 t="6292" r="17837" b="12659"/>
          <a:stretch/>
        </p:blipFill>
        <p:spPr bwMode="auto">
          <a:xfrm>
            <a:off x="8226577" y="3627741"/>
            <a:ext cx="3175976" cy="25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CAE46FE2-C3D6-AA8F-B463-F78BA103587A}"/>
              </a:ext>
            </a:extLst>
          </p:cNvPr>
          <p:cNvSpPr txBox="1"/>
          <p:nvPr/>
        </p:nvSpPr>
        <p:spPr>
          <a:xfrm>
            <a:off x="925830" y="3244334"/>
            <a:ext cx="6035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55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FABBDD-BEEB-47CC-9DC2-83E0BCD19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72E14A10-F6FE-46B8-9F62-D17079044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F9D6573-DAA5-4FC7-9CC6-80FFE6371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9300304-8097-4497-B7D7-CF98A9A74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16BEB36-8C72-450B-A22A-48D54766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D8BC9E3-E539-449C-B557-4074751AE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74FC277-4245-45E3-A41E-BE1CFF33C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5CEC0BD-2357-CB4D-A308-C5C7FDC2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943" y="893763"/>
            <a:ext cx="7178026" cy="1489128"/>
          </a:xfrm>
        </p:spPr>
        <p:txBody>
          <a:bodyPr anchor="b">
            <a:normAutofit/>
          </a:bodyPr>
          <a:lstStyle/>
          <a:p>
            <a:r>
              <a:rPr lang="sk-SK" sz="3600"/>
              <a:t>Použitá literatúra</a:t>
            </a:r>
          </a:p>
        </p:txBody>
      </p:sp>
      <p:sp>
        <p:nvSpPr>
          <p:cNvPr id="17" name="Zástupný objekt pre obsah 2">
            <a:extLst>
              <a:ext uri="{FF2B5EF4-FFF2-40B4-BE49-F238E27FC236}">
                <a16:creationId xmlns:a16="http://schemas.microsoft.com/office/drawing/2014/main" id="{3FAC1D06-8666-8B8F-7BC2-C68058449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943" y="2524837"/>
            <a:ext cx="7178026" cy="330347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sk-SK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https://upload.wikimedia.org/wikipedia/commons/thumb/d/df/Teichfrosch.jpg/250px-Teichfrosch.jpg</a:t>
            </a:r>
            <a:endParaRPr lang="sk-SK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https://g.denik.cz/37/6e/0_skokan_zeleny_nd_060608_denik-630-16x9.jpg</a:t>
            </a:r>
            <a:endParaRPr lang="sk-SK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https://www.npslovenskykras.sk/wp-content/uploads/2021/04/20210327_091138-e1618491487615.jpg</a:t>
            </a:r>
            <a:endParaRPr lang="sk-SK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https://upload.wikimedia.org/wikipedia/commons/1/13/Litoria_xanthomera_tadpole.jpg</a:t>
            </a:r>
            <a:endParaRPr lang="sk-SK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https://www.nahuby.sk/images/fotosutaz/2007/04/26/jozef_marcincin_61636.jpg</a:t>
            </a:r>
            <a:endParaRPr lang="sk-SK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https://www.nahuby.sk/images/fotosutaz/2010/11/04/andrej_alena_243695.jpg</a:t>
            </a:r>
            <a:endParaRPr lang="sk-SK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https://eschovka.cz/upload/product/a30679ef26678f69be907e9a03b255791508503272.jpeg</a:t>
            </a:r>
            <a:endParaRPr lang="sk-SK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https://upload.wikimedia.org/wikipedia/commons/thumb/d/d0/BombinaVariegataJuv.jpg/440px-BombinaVariegataJuv.jpg</a:t>
            </a:r>
            <a:endParaRPr lang="sk-SK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https://emefka.sk/wp-content/uploads/2022/02/1kunka.png?x56090</a:t>
            </a:r>
            <a:endParaRPr lang="sk-SK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1000" dirty="0"/>
          </a:p>
        </p:txBody>
      </p:sp>
    </p:spTree>
    <p:extLst>
      <p:ext uri="{BB962C8B-B14F-4D97-AF65-F5344CB8AC3E}">
        <p14:creationId xmlns:p14="http://schemas.microsoft.com/office/powerpoint/2010/main" val="3874291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FABBDD-BEEB-47CC-9DC2-83E0BCD19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E14A10-F6FE-46B8-9F62-D17079044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F9D6573-DAA5-4FC7-9CC6-80FFE6371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9300304-8097-4497-B7D7-CF98A9A74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16BEB36-8C72-450B-A22A-48D54766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D8BC9E3-E539-449C-B557-4074751AE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74FC277-4245-45E3-A41E-BE1CFF33C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6F99DD-CA2B-1116-4A2B-115E05943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829" y="925417"/>
            <a:ext cx="7004140" cy="490289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sk-SK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http://www.ntic.sk/ntic.php?adr=hady11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https://www.rybarskyrozcestnik.cz/wp-content/uploads/2016/02/uzovka-obojkova5.jpg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https://encrypted-tbn0.gstatic.com/images?q=tbn:ANd9GcRokVyCVToPN6JvaZfKqYRVJLeZyz_tcnybNW57B0ZO4G7Ag3KDtcM39biW8BVvKtFelhw&amp;usqp=CAU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http://plazyunas.com/wp-content/gallery/emys-orbicularis/emys-orbicularis-3.jpg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https://dam.nmhmedia.sk/image/2360105c-0d59-4652-8121-37d3baf0e005_dam-urlbtxlyb.jpg/1024/0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http://obojzivelniky.rohov.sk/system.html#&amp;panel1-1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http://obojzivelniky.rohov.sk/system.html#&amp;panel1-2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https://dam.nmhmedia.sk/image/f24d9cb1-ebe7-42fd-a037-493c0fdf931d_dam-urliybw54.jpg/1024/0</a:t>
            </a:r>
            <a:endParaRPr lang="sk-SK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https://slideplayer.cz/slide/15129771/</a:t>
            </a:r>
          </a:p>
          <a:p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109352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870C4D-7E47-62B2-2453-E0F091F6C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sk-SK" cap="all" dirty="0"/>
              <a:t>Obojživelníky vo vode a na brehu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9C6F304-2B13-1823-F7FC-8E50A4D35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>
            <a:normAutofit/>
          </a:bodyPr>
          <a:lstStyle/>
          <a:p>
            <a:r>
              <a:rPr lang="sk-SK" sz="2000" dirty="0"/>
              <a:t>Obojživelník je </a:t>
            </a:r>
            <a:r>
              <a:rPr lang="sk-SK" sz="2000" u="sng" dirty="0"/>
              <a:t>stavovec,</a:t>
            </a:r>
            <a:r>
              <a:rPr lang="sk-SK" sz="2000" dirty="0"/>
              <a:t>  ktorý kladie </a:t>
            </a:r>
            <a:r>
              <a:rPr lang="sk-SK" sz="2000" u="sng" dirty="0"/>
              <a:t>vajíčka do vody</a:t>
            </a:r>
            <a:r>
              <a:rPr lang="sk-SK" sz="2000" dirty="0"/>
              <a:t>.</a:t>
            </a:r>
          </a:p>
          <a:p>
            <a:r>
              <a:rPr lang="sk-SK" sz="2000" u="sng" dirty="0"/>
              <a:t>Larvy</a:t>
            </a:r>
            <a:r>
              <a:rPr lang="sk-SK" sz="2000" dirty="0"/>
              <a:t> obojživelníkov sa vyvíjajú vo vode.  Dýchajú </a:t>
            </a:r>
            <a:r>
              <a:rPr lang="sk-SK" sz="2000" u="sng" dirty="0"/>
              <a:t>žiabrami.</a:t>
            </a:r>
          </a:p>
          <a:p>
            <a:r>
              <a:rPr lang="sk-SK" sz="2000" dirty="0"/>
              <a:t>Keď dospejú dýchajú </a:t>
            </a:r>
            <a:r>
              <a:rPr lang="sk-SK" sz="2000" u="sng" dirty="0"/>
              <a:t>pľúcami</a:t>
            </a:r>
            <a:r>
              <a:rPr lang="sk-SK" sz="2000" dirty="0"/>
              <a:t> a </a:t>
            </a:r>
            <a:r>
              <a:rPr lang="sk-SK" sz="2000" u="sng" dirty="0"/>
              <a:t>povrchom tela</a:t>
            </a:r>
            <a:r>
              <a:rPr lang="sk-SK" sz="2000" dirty="0"/>
              <a:t>. </a:t>
            </a:r>
          </a:p>
          <a:p>
            <a:r>
              <a:rPr lang="sk-SK" sz="2000" dirty="0"/>
              <a:t>Celý svoj život majú </a:t>
            </a:r>
            <a:r>
              <a:rPr lang="sk-SK" sz="2000" u="sng" dirty="0"/>
              <a:t>vlhkú kožu </a:t>
            </a:r>
            <a:r>
              <a:rPr lang="sk-SK" sz="2000" dirty="0"/>
              <a:t>a musia sa zdržiavať v blízkosti vôd. </a:t>
            </a:r>
          </a:p>
          <a:p>
            <a:r>
              <a:rPr lang="sk-SK" sz="2000" dirty="0"/>
              <a:t>Medzi obojživelníkov patria </a:t>
            </a:r>
            <a:r>
              <a:rPr lang="sk-SK" sz="2000" u="sng" dirty="0"/>
              <a:t>žaby a mloky. </a:t>
            </a:r>
          </a:p>
          <a:p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endParaRPr lang="sk-SK" sz="2000" dirty="0"/>
          </a:p>
          <a:p>
            <a:endParaRPr lang="sk-SK" sz="2000" dirty="0"/>
          </a:p>
        </p:txBody>
      </p:sp>
      <p:pic>
        <p:nvPicPr>
          <p:cNvPr id="4" name="Obrázok 3" descr="Nahuby.sk - Fotografia - ...žubrienky">
            <a:extLst>
              <a:ext uri="{FF2B5EF4-FFF2-40B4-BE49-F238E27FC236}">
                <a16:creationId xmlns:a16="http://schemas.microsoft.com/office/drawing/2014/main" id="{311851B4-E803-5013-4330-204FEAA3D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r="18768" b="-1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</p:spPr>
      </p:pic>
      <p:pic>
        <p:nvPicPr>
          <p:cNvPr id="5" name="Obrázok 4" descr="Tohtoročné “žabie taxi” končí – je čas bilancovať. – NP Slovenský kras">
            <a:extLst>
              <a:ext uri="{FF2B5EF4-FFF2-40B4-BE49-F238E27FC236}">
                <a16:creationId xmlns:a16="http://schemas.microsoft.com/office/drawing/2014/main" id="{98E46BEB-9D3B-FD97-74B2-681655006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 r="4584" b="1"/>
          <a:stretch/>
        </p:blipFill>
        <p:spPr bwMode="auto"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</p:spPr>
      </p:pic>
      <p:pic>
        <p:nvPicPr>
          <p:cNvPr id="6" name="Obrázok 5" descr="Obrázok, na ktorom je mlok&#10;&#10;Automaticky generovaný popis">
            <a:extLst>
              <a:ext uri="{FF2B5EF4-FFF2-40B4-BE49-F238E27FC236}">
                <a16:creationId xmlns:a16="http://schemas.microsoft.com/office/drawing/2014/main" id="{30B0FF09-EA32-86EC-6205-D5607DEE3B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r="2" b="2"/>
          <a:stretch/>
        </p:blipFill>
        <p:spPr bwMode="auto">
          <a:xfrm>
            <a:off x="7621024" y="-3305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9569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DEB1147-E806-2B36-A0AA-B6A90B39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178407"/>
            <a:ext cx="10271760" cy="13409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Žaby</a:t>
            </a:r>
            <a:endParaRPr lang="en-US" sz="6000" kern="1200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brázok 5" descr="Obrázok, na ktorom je žaba&#10;&#10;Automaticky generovaný popis">
            <a:extLst>
              <a:ext uri="{FF2B5EF4-FFF2-40B4-BE49-F238E27FC236}">
                <a16:creationId xmlns:a16="http://schemas.microsoft.com/office/drawing/2014/main" id="{E017D4B7-BD2E-6D01-DDBE-413F5480C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 r="2736" b="3"/>
          <a:stretch/>
        </p:blipFill>
        <p:spPr bwMode="auto">
          <a:xfrm>
            <a:off x="1280160" y="1280159"/>
            <a:ext cx="3144437" cy="2745477"/>
          </a:xfrm>
          <a:prstGeom prst="rect">
            <a:avLst/>
          </a:prstGeom>
          <a:noFill/>
        </p:spPr>
      </p:pic>
      <p:pic>
        <p:nvPicPr>
          <p:cNvPr id="7" name="Obrázok 6" descr="Obrázok, na ktorom je mlok&#10;&#10;Automaticky generovaný popis">
            <a:extLst>
              <a:ext uri="{FF2B5EF4-FFF2-40B4-BE49-F238E27FC236}">
                <a16:creationId xmlns:a16="http://schemas.microsoft.com/office/drawing/2014/main" id="{EFA8EC8C-007A-F892-7AEB-507BB22F02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888" r="-1" b="20989"/>
          <a:stretch/>
        </p:blipFill>
        <p:spPr>
          <a:xfrm>
            <a:off x="4560791" y="1280159"/>
            <a:ext cx="3095089" cy="2745478"/>
          </a:xfrm>
          <a:prstGeom prst="rect">
            <a:avLst/>
          </a:prstGeom>
        </p:spPr>
      </p:pic>
      <p:pic>
        <p:nvPicPr>
          <p:cNvPr id="5" name="Obrázok 4" descr="Nahuby.sk - Fotografia - rosnička zelená Hyla arborea">
            <a:extLst>
              <a:ext uri="{FF2B5EF4-FFF2-40B4-BE49-F238E27FC236}">
                <a16:creationId xmlns:a16="http://schemas.microsoft.com/office/drawing/2014/main" id="{E85FD4E8-4032-0132-FC6E-9171101BE2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5" r="4" b="4"/>
          <a:stretch/>
        </p:blipFill>
        <p:spPr bwMode="auto">
          <a:xfrm>
            <a:off x="7792074" y="1280159"/>
            <a:ext cx="3119767" cy="2745478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0836E9-E252-4DD6-AF4A-094E50C6C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478293"/>
            <a:ext cx="9144000" cy="0"/>
          </a:xfrm>
          <a:prstGeom prst="line">
            <a:avLst/>
          </a:prstGeom>
          <a:ln w="19050">
            <a:solidFill>
              <a:srgbClr val="86A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2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DEBCA28-FCE1-4937-B6DC-18654C77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9332E5-1B4B-441E-7BAE-45ECA4CF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318" y="556977"/>
            <a:ext cx="3936481" cy="55721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Vývin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obojživelníka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podaní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skokana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zeleného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brázok 5" descr="Obrázok, na ktorom je žaba&#10;&#10;Automaticky generovaný popis">
            <a:extLst>
              <a:ext uri="{FF2B5EF4-FFF2-40B4-BE49-F238E27FC236}">
                <a16:creationId xmlns:a16="http://schemas.microsoft.com/office/drawing/2014/main" id="{780C5ED6-C850-15CE-8656-1622FD862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87" t="2601" r="2721" b="69417"/>
          <a:stretch/>
        </p:blipFill>
        <p:spPr>
          <a:xfrm>
            <a:off x="2101229" y="1546512"/>
            <a:ext cx="2120766" cy="1757597"/>
          </a:xfrm>
          <a:prstGeom prst="rect">
            <a:avLst/>
          </a:prstGeom>
        </p:spPr>
      </p:pic>
      <p:pic>
        <p:nvPicPr>
          <p:cNvPr id="4" name="Zástupný objekt pre obsah 3" descr="Vývojový cyklus žáby">
            <a:extLst>
              <a:ext uri="{FF2B5EF4-FFF2-40B4-BE49-F238E27FC236}">
                <a16:creationId xmlns:a16="http://schemas.microsoft.com/office/drawing/2014/main" id="{19F7F37C-6152-DF64-7B4E-8D05D4ECEA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" t="1087" r="76804" b="66586"/>
          <a:stretch/>
        </p:blipFill>
        <p:spPr bwMode="auto">
          <a:xfrm>
            <a:off x="-19537" y="1098733"/>
            <a:ext cx="2120766" cy="1974437"/>
          </a:xfrm>
          <a:prstGeom prst="rect">
            <a:avLst/>
          </a:prstGeom>
          <a:noFill/>
        </p:spPr>
      </p:pic>
      <p:pic>
        <p:nvPicPr>
          <p:cNvPr id="5" name="Zástupný objekt pre obsah 3" descr="Vývojový cyklus žáby">
            <a:extLst>
              <a:ext uri="{FF2B5EF4-FFF2-40B4-BE49-F238E27FC236}">
                <a16:creationId xmlns:a16="http://schemas.microsoft.com/office/drawing/2014/main" id="{B4EDC423-73A1-D061-71F1-F7D89DC072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t="69537" r="52537"/>
          <a:stretch/>
        </p:blipFill>
        <p:spPr bwMode="auto">
          <a:xfrm>
            <a:off x="4823335" y="3211210"/>
            <a:ext cx="2120766" cy="2005066"/>
          </a:xfrm>
          <a:prstGeom prst="rect">
            <a:avLst/>
          </a:prstGeom>
          <a:noFill/>
        </p:spPr>
      </p:pic>
      <p:pic>
        <p:nvPicPr>
          <p:cNvPr id="9" name="Obrázok 8" descr="Obrázok, na ktorom je žaba&#10;&#10;Automaticky generovaný popis">
            <a:extLst>
              <a:ext uri="{FF2B5EF4-FFF2-40B4-BE49-F238E27FC236}">
                <a16:creationId xmlns:a16="http://schemas.microsoft.com/office/drawing/2014/main" id="{3AB24EC5-8467-B94D-EB72-F352B0341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5" t="69900" r="50000" b="2117"/>
          <a:stretch/>
        </p:blipFill>
        <p:spPr>
          <a:xfrm>
            <a:off x="2423674" y="3211210"/>
            <a:ext cx="2120766" cy="1639411"/>
          </a:xfrm>
          <a:prstGeom prst="rect">
            <a:avLst/>
          </a:prstGeom>
        </p:spPr>
      </p:pic>
      <p:pic>
        <p:nvPicPr>
          <p:cNvPr id="8" name="Obrázok 7" descr="Obrázok, na ktorom je žaba&#10;&#10;Automaticky generovaný popis">
            <a:extLst>
              <a:ext uri="{FF2B5EF4-FFF2-40B4-BE49-F238E27FC236}">
                <a16:creationId xmlns:a16="http://schemas.microsoft.com/office/drawing/2014/main" id="{6E78C1F2-2947-BB1F-BC58-6E426C2F0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02" t="33720" r="2672" b="34814"/>
          <a:stretch/>
        </p:blipFill>
        <p:spPr>
          <a:xfrm>
            <a:off x="53849" y="3216985"/>
            <a:ext cx="2120766" cy="1909836"/>
          </a:xfrm>
          <a:prstGeom prst="rect">
            <a:avLst/>
          </a:prstGeom>
        </p:spPr>
      </p:pic>
      <p:pic>
        <p:nvPicPr>
          <p:cNvPr id="7" name="Obrázok 6" descr="Obrázok, na ktorom je žaba&#10;&#10;Automaticky generovaný popis">
            <a:extLst>
              <a:ext uri="{FF2B5EF4-FFF2-40B4-BE49-F238E27FC236}">
                <a16:creationId xmlns:a16="http://schemas.microsoft.com/office/drawing/2014/main" id="{3EEABEB4-3E66-1A8C-6A1B-E8BE6A670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4" t="33292" r="50000" b="35242"/>
          <a:stretch/>
        </p:blipFill>
        <p:spPr>
          <a:xfrm>
            <a:off x="4651663" y="1504753"/>
            <a:ext cx="2120766" cy="18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jekt pre obsah 3" descr="Živočichové Jaroměřska: Tentokrát skokan zelený - Náchodský deník">
            <a:extLst>
              <a:ext uri="{FF2B5EF4-FFF2-40B4-BE49-F238E27FC236}">
                <a16:creationId xmlns:a16="http://schemas.microsoft.com/office/drawing/2014/main" id="{6A6FD855-FB67-72E8-E1E2-CA59BA88A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r="14555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64D441-76BB-841F-7704-7189B640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k-SK" sz="4000" dirty="0"/>
              <a:t>Skokan zelený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4213FDD-CECD-CF6E-1962-E2ABC06B9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sk-SK" sz="2000" dirty="0"/>
              <a:t>Zadnými končatinami </a:t>
            </a:r>
            <a:r>
              <a:rPr lang="sk-SK" sz="2000" u="sng" dirty="0"/>
              <a:t>pláva a skáče. </a:t>
            </a:r>
          </a:p>
          <a:p>
            <a:r>
              <a:rPr lang="sk-SK" sz="2000" dirty="0"/>
              <a:t>Pri plávaní používa prsty spojené s </a:t>
            </a:r>
            <a:r>
              <a:rPr lang="sk-SK" sz="2000" u="sng" dirty="0"/>
              <a:t>plávacou blanou</a:t>
            </a:r>
            <a:r>
              <a:rPr lang="sk-SK" sz="2000" dirty="0"/>
              <a:t>. </a:t>
            </a:r>
          </a:p>
          <a:p>
            <a:r>
              <a:rPr lang="sk-SK" sz="2000"/>
              <a:t>Živí </a:t>
            </a:r>
            <a:r>
              <a:rPr lang="sk-SK" sz="2000" dirty="0"/>
              <a:t>sa hmyzom.</a:t>
            </a:r>
          </a:p>
          <a:p>
            <a:endParaRPr lang="sk-SK" sz="2000" dirty="0"/>
          </a:p>
        </p:txBody>
      </p:sp>
      <p:sp>
        <p:nvSpPr>
          <p:cNvPr id="3" name="Bublina reči: oválna 2">
            <a:extLst>
              <a:ext uri="{FF2B5EF4-FFF2-40B4-BE49-F238E27FC236}">
                <a16:creationId xmlns:a16="http://schemas.microsoft.com/office/drawing/2014/main" id="{A2D68978-A027-65D2-EC47-3BA9A943B4C2}"/>
              </a:ext>
            </a:extLst>
          </p:cNvPr>
          <p:cNvSpPr/>
          <p:nvPr/>
        </p:nvSpPr>
        <p:spPr>
          <a:xfrm>
            <a:off x="5343181" y="683046"/>
            <a:ext cx="2027103" cy="980501"/>
          </a:xfrm>
          <a:prstGeom prst="wedgeEllipseCallout">
            <a:avLst>
              <a:gd name="adj1" fmla="val -698"/>
              <a:gd name="adj2" fmla="val 16163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/>
              <a:t>Skočím až </a:t>
            </a:r>
          </a:p>
          <a:p>
            <a:pPr algn="ctr"/>
            <a:r>
              <a:rPr lang="sk-SK" sz="2400" b="1" dirty="0"/>
              <a:t>2 metre.</a:t>
            </a:r>
          </a:p>
        </p:txBody>
      </p:sp>
    </p:spTree>
    <p:extLst>
      <p:ext uri="{BB962C8B-B14F-4D97-AF65-F5344CB8AC3E}">
        <p14:creationId xmlns:p14="http://schemas.microsoft.com/office/powerpoint/2010/main" val="11376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Nahuby.sk - Fotografia - rosnička zelená Hyla arborea">
            <a:extLst>
              <a:ext uri="{FF2B5EF4-FFF2-40B4-BE49-F238E27FC236}">
                <a16:creationId xmlns:a16="http://schemas.microsoft.com/office/drawing/2014/main" id="{47098E87-68C0-453F-F5D8-A9D6C696AC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" b="1276"/>
          <a:stretch/>
        </p:blipFill>
        <p:spPr bwMode="auto">
          <a:xfrm>
            <a:off x="0" y="10"/>
            <a:ext cx="966964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0A6879-0AA2-42E7-1267-31B15B01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k-SK" sz="4000" dirty="0"/>
              <a:t>Rosnička zelená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8992B97-F548-90CE-361F-88517E6F9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sk-SK" sz="2000" dirty="0"/>
              <a:t>Je malá žaba cca 5 cm. </a:t>
            </a:r>
          </a:p>
          <a:p>
            <a:r>
              <a:rPr lang="sk-SK" sz="2000" dirty="0"/>
              <a:t>Má hladkú kožu a jej </a:t>
            </a:r>
            <a:r>
              <a:rPr lang="sk-SK" sz="2000" u="sng" dirty="0"/>
              <a:t>farbu mení </a:t>
            </a:r>
            <a:r>
              <a:rPr lang="sk-SK" sz="2000" dirty="0"/>
              <a:t>podľa  prostredia. </a:t>
            </a:r>
          </a:p>
          <a:p>
            <a:r>
              <a:rPr lang="sk-SK" sz="2000" dirty="0"/>
              <a:t>Na prstoch má </a:t>
            </a:r>
            <a:r>
              <a:rPr lang="sk-SK" sz="2000" u="sng" dirty="0" err="1"/>
              <a:t>prísavné</a:t>
            </a:r>
            <a:r>
              <a:rPr lang="sk-SK" sz="2000" u="sng" dirty="0"/>
              <a:t> vankúšiky, </a:t>
            </a:r>
            <a:r>
              <a:rPr lang="sk-SK" sz="2000" dirty="0"/>
              <a:t>vďaka ktorým šplhá i po hladkom povrchu rastlín. </a:t>
            </a:r>
          </a:p>
          <a:p>
            <a:r>
              <a:rPr lang="sk-SK" sz="2000" dirty="0"/>
              <a:t>Prezimuje na dne vôd ako väčšina žiab. Neutopí sa, lebo vie </a:t>
            </a:r>
            <a:r>
              <a:rPr lang="sk-SK" sz="2000" u="sng" dirty="0"/>
              <a:t>dýchať povrchom tela</a:t>
            </a:r>
            <a:r>
              <a:rPr lang="sk-SK" sz="2000" dirty="0"/>
              <a:t> a zime sa jej spomalí tep. </a:t>
            </a:r>
          </a:p>
          <a:p>
            <a:endParaRPr lang="sk-SK" sz="2000" dirty="0"/>
          </a:p>
        </p:txBody>
      </p:sp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3D95713E-AD4F-E5D5-C8D8-BC8B165288B7}"/>
              </a:ext>
            </a:extLst>
          </p:cNvPr>
          <p:cNvSpPr/>
          <p:nvPr/>
        </p:nvSpPr>
        <p:spPr>
          <a:xfrm>
            <a:off x="-241453" y="495760"/>
            <a:ext cx="2312623" cy="1529909"/>
          </a:xfrm>
          <a:prstGeom prst="wedgeEllipseCallout">
            <a:avLst>
              <a:gd name="adj1" fmla="val 57890"/>
              <a:gd name="adj2" fmla="val 7159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/>
              <a:t>Predpovedám počasie.</a:t>
            </a:r>
          </a:p>
        </p:txBody>
      </p:sp>
    </p:spTree>
    <p:extLst>
      <p:ext uri="{BB962C8B-B14F-4D97-AF65-F5344CB8AC3E}">
        <p14:creationId xmlns:p14="http://schemas.microsoft.com/office/powerpoint/2010/main" val="371016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Kunka žltobruchá - Wikiwand">
            <a:extLst>
              <a:ext uri="{FF2B5EF4-FFF2-40B4-BE49-F238E27FC236}">
                <a16:creationId xmlns:a16="http://schemas.microsoft.com/office/drawing/2014/main" id="{FD68B9A5-5173-C55D-2D5F-D34E64477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5" b="2517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4FE60D-B7BD-8E3D-FA1E-C5AAD4F5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k-SK" sz="4000" dirty="0" err="1"/>
              <a:t>Kunka</a:t>
            </a:r>
            <a:r>
              <a:rPr lang="sk-SK" sz="4000" dirty="0"/>
              <a:t> </a:t>
            </a:r>
            <a:r>
              <a:rPr lang="sk-SK" sz="4000" dirty="0" err="1"/>
              <a:t>žltobruchá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7AC6FE-9947-39E4-BFD7-E29700087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sk-SK" sz="2000" dirty="0"/>
              <a:t>Živí sa drobným hmyzom. </a:t>
            </a:r>
          </a:p>
          <a:p>
            <a:r>
              <a:rPr lang="sk-SK" sz="2000" dirty="0"/>
              <a:t>V lete jej najviac chutia </a:t>
            </a:r>
            <a:r>
              <a:rPr lang="sk-SK" sz="2000" u="sng" dirty="0"/>
              <a:t>komáre.</a:t>
            </a:r>
            <a:r>
              <a:rPr lang="sk-SK" sz="2000" dirty="0"/>
              <a:t> </a:t>
            </a:r>
          </a:p>
          <a:p>
            <a:endParaRPr lang="sk-SK" sz="2000" dirty="0"/>
          </a:p>
          <a:p>
            <a:endParaRPr lang="sk-SK" sz="2000" dirty="0"/>
          </a:p>
        </p:txBody>
      </p:sp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FCA89BFC-8A9C-7792-FDF2-C681877E2028}"/>
              </a:ext>
            </a:extLst>
          </p:cNvPr>
          <p:cNvSpPr/>
          <p:nvPr/>
        </p:nvSpPr>
        <p:spPr>
          <a:xfrm>
            <a:off x="286439" y="1410159"/>
            <a:ext cx="2038120" cy="2018841"/>
          </a:xfrm>
          <a:prstGeom prst="wedgeEllipseCallout">
            <a:avLst>
              <a:gd name="adj1" fmla="val 77193"/>
              <a:gd name="adj2" fmla="val 3303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/>
              <a:t>Vôbec netuším prečo sa tak volám. </a:t>
            </a:r>
          </a:p>
        </p:txBody>
      </p:sp>
    </p:spTree>
    <p:extLst>
      <p:ext uri="{BB962C8B-B14F-4D97-AF65-F5344CB8AC3E}">
        <p14:creationId xmlns:p14="http://schemas.microsoft.com/office/powerpoint/2010/main" val="2373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76664F-C84C-8F11-F979-23A4DB5E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sk-SK" sz="5200" dirty="0"/>
              <a:t>MLOKY</a:t>
            </a:r>
          </a:p>
        </p:txBody>
      </p:sp>
      <p:pic>
        <p:nvPicPr>
          <p:cNvPr id="4" name="Obrázok 3" descr="Poznáte ho? Patrí k našim najmenším obojživeľníkom">
            <a:extLst>
              <a:ext uri="{FF2B5EF4-FFF2-40B4-BE49-F238E27FC236}">
                <a16:creationId xmlns:a16="http://schemas.microsoft.com/office/drawing/2014/main" id="{A0693FC1-CF8F-8107-11C6-3B78C1903B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4" b="11842"/>
          <a:stretch/>
        </p:blipFill>
        <p:spPr bwMode="auto">
          <a:xfrm>
            <a:off x="20" y="-33041"/>
            <a:ext cx="12191980" cy="5014697"/>
          </a:xfrm>
          <a:prstGeom prst="rect">
            <a:avLst/>
          </a:prstGeom>
          <a:noFill/>
        </p:spPr>
      </p:pic>
      <p:sp>
        <p:nvSpPr>
          <p:cNvPr id="3" name="Bublina reči: oválna 2">
            <a:extLst>
              <a:ext uri="{FF2B5EF4-FFF2-40B4-BE49-F238E27FC236}">
                <a16:creationId xmlns:a16="http://schemas.microsoft.com/office/drawing/2014/main" id="{9FC66B33-6C21-F7B5-BC69-55399BF7550F}"/>
              </a:ext>
            </a:extLst>
          </p:cNvPr>
          <p:cNvSpPr/>
          <p:nvPr/>
        </p:nvSpPr>
        <p:spPr>
          <a:xfrm>
            <a:off x="7513504" y="-33052"/>
            <a:ext cx="3051672" cy="1079653"/>
          </a:xfrm>
          <a:prstGeom prst="wedgeEllipseCallout">
            <a:avLst>
              <a:gd name="adj1" fmla="val -133818"/>
              <a:gd name="adj2" fmla="val -2287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Nám už </a:t>
            </a:r>
            <a:r>
              <a:rPr lang="sk-SK" sz="2400" u="sng" dirty="0"/>
              <a:t>chvost </a:t>
            </a:r>
            <a:r>
              <a:rPr lang="sk-SK" sz="2400" dirty="0"/>
              <a:t>ostal.</a:t>
            </a:r>
          </a:p>
        </p:txBody>
      </p:sp>
    </p:spTree>
    <p:extLst>
      <p:ext uri="{BB962C8B-B14F-4D97-AF65-F5344CB8AC3E}">
        <p14:creationId xmlns:p14="http://schemas.microsoft.com/office/powerpoint/2010/main" val="128129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242804-771C-13FE-F458-F3125809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r>
              <a:rPr lang="sk-SK" sz="4000" dirty="0"/>
              <a:t>Mlok bodkovaný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FD9B0CB-0EFA-5D97-C11A-ED52F831E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0313" y="1696994"/>
            <a:ext cx="7895266" cy="660616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600" dirty="0"/>
              <a:t>Samička a samček majú </a:t>
            </a:r>
            <a:r>
              <a:rPr lang="sk-SK" sz="2600" u="sng" dirty="0"/>
              <a:t>rozdielne sfarbenie</a:t>
            </a:r>
            <a:r>
              <a:rPr lang="sk-SK" sz="2600" dirty="0"/>
              <a:t>. </a:t>
            </a:r>
          </a:p>
          <a:p>
            <a:endParaRPr lang="sk-SK" sz="2000" dirty="0"/>
          </a:p>
        </p:txBody>
      </p:sp>
      <p:pic>
        <p:nvPicPr>
          <p:cNvPr id="4" name="Obrázok 3" descr="Poznáte ho? Patrí k našim najmenším obojživeľníkom">
            <a:extLst>
              <a:ext uri="{FF2B5EF4-FFF2-40B4-BE49-F238E27FC236}">
                <a16:creationId xmlns:a16="http://schemas.microsoft.com/office/drawing/2014/main" id="{C57E7121-4A4D-14A6-FEC2-7F8F2942E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98" y="2559408"/>
            <a:ext cx="5167185" cy="3436178"/>
          </a:xfrm>
          <a:prstGeom prst="rect">
            <a:avLst/>
          </a:prstGeom>
          <a:noFill/>
        </p:spPr>
      </p:pic>
      <p:pic>
        <p:nvPicPr>
          <p:cNvPr id="5" name="Obrázok 4" descr="Obrázok, na ktorom je vonkajšie, mlok, pobočka&#10;&#10;Automaticky generovaný popis">
            <a:extLst>
              <a:ext uri="{FF2B5EF4-FFF2-40B4-BE49-F238E27FC236}">
                <a16:creationId xmlns:a16="http://schemas.microsoft.com/office/drawing/2014/main" id="{FD13592F-C2CD-8343-9204-CAE852E8D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5383" y="2559408"/>
            <a:ext cx="5167185" cy="3294080"/>
          </a:xfrm>
          <a:prstGeom prst="rect">
            <a:avLst/>
          </a:prstGeom>
          <a:noFill/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4957A5B3-1FC7-A3F7-4B18-AECEA2550496}"/>
              </a:ext>
            </a:extLst>
          </p:cNvPr>
          <p:cNvSpPr txBox="1"/>
          <p:nvPr/>
        </p:nvSpPr>
        <p:spPr>
          <a:xfrm>
            <a:off x="1211856" y="2960765"/>
            <a:ext cx="145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  <a:highlight>
                  <a:srgbClr val="00FF00"/>
                </a:highlight>
              </a:rPr>
              <a:t>Samička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3143F7F-E595-6C97-E0E6-476983223976}"/>
              </a:ext>
            </a:extLst>
          </p:cNvPr>
          <p:cNvSpPr txBox="1"/>
          <p:nvPr/>
        </p:nvSpPr>
        <p:spPr>
          <a:xfrm>
            <a:off x="6096000" y="2960765"/>
            <a:ext cx="1736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</a:rPr>
              <a:t>Samček</a:t>
            </a:r>
          </a:p>
        </p:txBody>
      </p:sp>
    </p:spTree>
    <p:extLst>
      <p:ext uri="{BB962C8B-B14F-4D97-AF65-F5344CB8AC3E}">
        <p14:creationId xmlns:p14="http://schemas.microsoft.com/office/powerpoint/2010/main" val="235393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669</Words>
  <Application>Microsoft Office PowerPoint</Application>
  <PresentationFormat>Širokouhlá</PresentationFormat>
  <Paragraphs>73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6" baseType="lpstr">
      <vt:lpstr>Meiryo</vt:lpstr>
      <vt:lpstr>Arial</vt:lpstr>
      <vt:lpstr>Calibri</vt:lpstr>
      <vt:lpstr>Calibri Light</vt:lpstr>
      <vt:lpstr>Tahoma</vt:lpstr>
      <vt:lpstr>Times New Roman</vt:lpstr>
      <vt:lpstr>Motív Office</vt:lpstr>
      <vt:lpstr>Obojživelníky a plazy vo vode a na brehu</vt:lpstr>
      <vt:lpstr>Obojživelníky vo vode a na brehu</vt:lpstr>
      <vt:lpstr>Žaby</vt:lpstr>
      <vt:lpstr>Vývin obojživelníka v podaní  skokana zeleného</vt:lpstr>
      <vt:lpstr>Skokan zelený</vt:lpstr>
      <vt:lpstr>Rosnička zelená</vt:lpstr>
      <vt:lpstr>Kunka žltobruchá</vt:lpstr>
      <vt:lpstr>MLOKY</vt:lpstr>
      <vt:lpstr>Mlok bodkovaný</vt:lpstr>
      <vt:lpstr>Prezentácia programu PowerPoint</vt:lpstr>
      <vt:lpstr>Plazy žijúce na brehu riek</vt:lpstr>
      <vt:lpstr>Užovka obojková</vt:lpstr>
      <vt:lpstr>Korytnačka močiarna</vt:lpstr>
      <vt:lpstr>Korytnačka žije len v tejto časti Slovenska.</vt:lpstr>
      <vt:lpstr>Prezentácia programu PowerPoint</vt:lpstr>
      <vt:lpstr>Ak.</vt:lpstr>
      <vt:lpstr>         Poď si všetko hravo zopakovať v testovacej časti na vytvorenej webovej stránke.   </vt:lpstr>
      <vt:lpstr>Použitá literatúra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Obojživelníky a plazy vo vode a na brehu</dc:title>
  <dc:creator>Mária Rečičárová</dc:creator>
  <cp:lastModifiedBy>Mária Rečičárová</cp:lastModifiedBy>
  <cp:revision>7</cp:revision>
  <dcterms:created xsi:type="dcterms:W3CDTF">2022-10-02T05:32:02Z</dcterms:created>
  <dcterms:modified xsi:type="dcterms:W3CDTF">2023-06-12T17:21:35Z</dcterms:modified>
</cp:coreProperties>
</file>