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86" r:id="rId4"/>
    <p:sldId id="257" r:id="rId5"/>
    <p:sldId id="280" r:id="rId6"/>
    <p:sldId id="281" r:id="rId7"/>
    <p:sldId id="283" r:id="rId8"/>
    <p:sldId id="261" r:id="rId9"/>
    <p:sldId id="262" r:id="rId10"/>
    <p:sldId id="268" r:id="rId11"/>
    <p:sldId id="263" r:id="rId12"/>
    <p:sldId id="266" r:id="rId13"/>
    <p:sldId id="284" r:id="rId14"/>
    <p:sldId id="267" r:id="rId15"/>
    <p:sldId id="269" r:id="rId16"/>
    <p:sldId id="272" r:id="rId17"/>
    <p:sldId id="289" r:id="rId18"/>
    <p:sldId id="291" r:id="rId19"/>
    <p:sldId id="287" r:id="rId20"/>
    <p:sldId id="288" r:id="rId21"/>
    <p:sldId id="271" r:id="rId22"/>
    <p:sldId id="273" r:id="rId2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2" autoAdjust="0"/>
    <p:restoredTop sz="94660"/>
  </p:normalViewPr>
  <p:slideViewPr>
    <p:cSldViewPr snapToGrid="0">
      <p:cViewPr varScale="1">
        <p:scale>
          <a:sx n="58" d="100"/>
          <a:sy n="58" d="100"/>
        </p:scale>
        <p:origin x="93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6F964B-EF5A-5F63-5F24-BCAF5DA412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0210F8C-D877-0273-3BD0-07AF1A268D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63B999A-B034-5435-8C9C-8E9D07635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8971-9197-441E-94A6-306C66E18DFA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50BAFFA-0D65-58A5-3858-091722740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7E81F8E-E406-4880-DDEF-21B37EFFF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A0FB-6004-4937-87F5-4C3E8CE3743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97001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A66B64-55DC-4848-2DE8-6602D44D0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D3B7EE4F-6A83-AA7E-3547-47A27125B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17EF839-9844-E3FE-68D2-CFB4A7E46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8971-9197-441E-94A6-306C66E18DFA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492056F-0BCD-4FF0-2331-5F155D4A6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5CD56EE-D7E7-09BF-BD3E-DD0BB731B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A0FB-6004-4937-87F5-4C3E8CE3743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31829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43B6C536-8AAC-D306-5710-A4F01EB14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F9EBE580-28C7-C8AB-C010-74BF69D0E7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A025092-3208-7AA3-CA6B-8C67304FC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8971-9197-441E-94A6-306C66E18DFA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DE8ACDC-4D79-C786-EC2F-09329B5E1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7766678-3561-94AD-A3B3-63AEF4FBC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A0FB-6004-4937-87F5-4C3E8CE3743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38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AB2756-DD25-C08F-D9CD-11493BC45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DF1DC5D-CE8D-0D2A-091D-644F9C6B71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1EE98EF-656B-15B8-6443-2ABB7DC0E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8971-9197-441E-94A6-306C66E18DFA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74BE978-D1A4-A9B2-B923-EB1197B26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A93AF9B-36AD-3587-68C5-870ACECEC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A0FB-6004-4937-87F5-4C3E8CE3743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8941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7EFD92-CD57-98C0-E8AC-E0CCD4ED0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A83B486-D4F5-417B-6ED5-5350569B5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B297176-96F4-697E-C8E9-3C92CA7C2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8971-9197-441E-94A6-306C66E18DFA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2BF5E899-01A7-2947-7C5B-6E31787BD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8DD9E17-726F-C302-2B41-FEDE16B59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A0FB-6004-4937-87F5-4C3E8CE3743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954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2773BD-E1DB-7719-382B-27A3E06CA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71A0B0E-4F3F-91C9-7B11-AE443393E1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48CB69B-92B3-75E6-3D57-FEA54512C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45AF34EA-9CBF-3844-19C7-94CEAFA8E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8971-9197-441E-94A6-306C66E18DFA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845E20A8-FB3D-E3EF-7842-ABFAFD5EC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B107DA14-B174-9D33-5913-90D1C353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A0FB-6004-4937-87F5-4C3E8CE3743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016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D95389-A82F-FD66-F3EA-87F25EBEB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65C6531-040A-26C8-C70D-9547E7475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D85B23FB-1036-FD36-4ECB-5F48ACF58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EDFFFE5-37AE-6138-8864-2E8B77FF6E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553E7D74-4014-50ED-BD9F-4AFCC97A45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623B3D04-C10B-80F4-34FB-FD815ECDF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8971-9197-441E-94A6-306C66E18DFA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2ED954C6-D9E2-054E-65EB-0B7B450D5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8EA80012-04C1-D3F2-92BB-2EEE7FC1C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A0FB-6004-4937-87F5-4C3E8CE3743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177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59E41F5-8E18-6055-C10C-884E71A3F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2A58D44D-5C55-380E-254E-5683A2CFE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8971-9197-441E-94A6-306C66E18DFA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0180C60F-020C-1951-CC36-9F86CA801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5347603A-65F6-40DC-A197-11AA2EB25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A0FB-6004-4937-87F5-4C3E8CE3743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9914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BFA86C2B-A544-AB31-3F16-4EFE9A461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8971-9197-441E-94A6-306C66E18DFA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2E64838F-C079-954E-8D5A-99DDDBF08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DF416BDA-73A2-3035-8F03-E72ACAE4E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A0FB-6004-4937-87F5-4C3E8CE3743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1743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3E205B-2684-06E8-FAE2-6A2F3C22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E21EC69-298E-68D2-888E-0BAA7B86C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5D6C8AB-9915-CDBE-7EF8-B8B92BB97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8ACED221-78CA-536D-174F-F6FF6CAB4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8971-9197-441E-94A6-306C66E18DFA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EB356D4-E64D-0466-B5FC-AF852F96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4F6E89F-EFEF-4497-481C-429AE12E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A0FB-6004-4937-87F5-4C3E8CE3743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320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C800A9-CC49-09B5-2D16-07FC2CAC3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987B2100-B678-AA13-93B2-1CB00DC2E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8C205F6-3198-1537-6304-77D4960691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A214D2D5-E794-15EA-2E59-32C768A37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8971-9197-441E-94A6-306C66E18DFA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AD855CF-523A-BAE2-47D3-5A5DF703D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1859192-ED0A-2B01-9B10-10908868C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BA0FB-6004-4937-87F5-4C3E8CE3743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9982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E9F5C37A-E757-0A7F-30D8-E5A377FE9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A55E833-7E28-0560-6BA8-887E76043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F330B6A-E33F-4512-8AE3-94BA55291F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C8971-9197-441E-94A6-306C66E18DFA}" type="datetimeFigureOut">
              <a:rPr lang="sk-SK" smtClean="0"/>
              <a:t>12. 6. 2023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AD97B1D-68C5-4E4C-88EA-EE3E76AF32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3EED8BB-C1C6-A47F-3DFB-35FE3C704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BA0FB-6004-4937-87F5-4C3E8CE3743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385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eschovka.cz/upload/product/a30679ef26678f69be907e9a03b255791508503272.jpeg" TargetMode="External"/><Relationship Id="rId3" Type="http://schemas.openxmlformats.org/officeDocument/2006/relationships/hyperlink" Target="https://g.denik.cz/37/6e/0_skokan_zeleny_nd_060608_denik-630-16x9.jpg" TargetMode="External"/><Relationship Id="rId7" Type="http://schemas.openxmlformats.org/officeDocument/2006/relationships/hyperlink" Target="https://www.nahuby.sk/images/fotosutaz/2010/11/04/andrej_alena_243695.jpg" TargetMode="External"/><Relationship Id="rId2" Type="http://schemas.openxmlformats.org/officeDocument/2006/relationships/hyperlink" Target="https://upload.wikimedia.org/wikipedia/commons/thumb/d/df/Teichfrosch.jpg/250px-Teichfrosch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ahuby.sk/images/fotosutaz/2007/04/26/jozef_marcincin_61636.jpg" TargetMode="External"/><Relationship Id="rId5" Type="http://schemas.openxmlformats.org/officeDocument/2006/relationships/hyperlink" Target="https://upload.wikimedia.org/wikipedia/commons/1/13/Litoria_xanthomera_tadpole.jpg" TargetMode="External"/><Relationship Id="rId10" Type="http://schemas.openxmlformats.org/officeDocument/2006/relationships/hyperlink" Target="https://emefka.sk/wp-content/uploads/2022/02/1kunka.png?x56090" TargetMode="External"/><Relationship Id="rId4" Type="http://schemas.openxmlformats.org/officeDocument/2006/relationships/hyperlink" Target="https://www.npslovenskykras.sk/wp-content/uploads/2021/04/20210327_091138-e1618491487615.jpg" TargetMode="External"/><Relationship Id="rId9" Type="http://schemas.openxmlformats.org/officeDocument/2006/relationships/hyperlink" Target="https://upload.wikimedia.org/wikipedia/commons/thumb/d/d0/BombinaVariegataJuv.jpg/440px-BombinaVariegataJuv.jpg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obojzivelniky.rohov.sk/system.html#&amp;panel1-2" TargetMode="External"/><Relationship Id="rId3" Type="http://schemas.openxmlformats.org/officeDocument/2006/relationships/hyperlink" Target="https://www.rybarskyrozcestnik.cz/wp-content/uploads/2016/02/uzovka-obojkova5.jpg" TargetMode="External"/><Relationship Id="rId7" Type="http://schemas.openxmlformats.org/officeDocument/2006/relationships/hyperlink" Target="http://obojzivelniky.rohov.sk/system.html#&amp;panel1-1" TargetMode="External"/><Relationship Id="rId2" Type="http://schemas.openxmlformats.org/officeDocument/2006/relationships/hyperlink" Target="http://www.ntic.sk/ntic.php?adr=hady1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m.nmhmedia.sk/image/2360105c-0d59-4652-8121-37d3baf0e005_dam-urlbtxlyb.jpg/1024/0" TargetMode="External"/><Relationship Id="rId11" Type="http://schemas.openxmlformats.org/officeDocument/2006/relationships/hyperlink" Target="https://chkolatorica.sopsr.sk/fakty-o-vysychani-npr-tajba/" TargetMode="External"/><Relationship Id="rId5" Type="http://schemas.openxmlformats.org/officeDocument/2006/relationships/hyperlink" Target="http://plazyunas.com/wp-content/gallery/emys-orbicularis/emys-orbicularis-3.jpg" TargetMode="External"/><Relationship Id="rId10" Type="http://schemas.openxmlformats.org/officeDocument/2006/relationships/hyperlink" Target="https://www.sopsr.sk/web/?cl=20594" TargetMode="External"/><Relationship Id="rId4" Type="http://schemas.openxmlformats.org/officeDocument/2006/relationships/hyperlink" Target="https://encrypted-tbn0.gstatic.com/images?q=tbn:ANd9GcRokVyCVToPN6JvaZfKqYRVJLeZyz_tcnybNW57B0ZO4G7Ag3KDtcM39biW8BVvKtFelhw&amp;usqp=CAU" TargetMode="External"/><Relationship Id="rId9" Type="http://schemas.openxmlformats.org/officeDocument/2006/relationships/hyperlink" Target="https://dam.nmhmedia.sk/image/f24d9cb1-ebe7-42fd-a037-493c0fdf931d_dam-urliybw54.jpg/1024/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65B41C-4C49-A824-7CC8-78B438FA1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54089" cy="4823820"/>
          </a:xfrm>
        </p:spPr>
        <p:txBody>
          <a:bodyPr>
            <a:normAutofit/>
          </a:bodyPr>
          <a:lstStyle/>
          <a:p>
            <a:pPr algn="ctr"/>
            <a:r>
              <a:rPr lang="sk-SK" dirty="0"/>
              <a:t>Štvrtáčka </a:t>
            </a:r>
            <a:r>
              <a:rPr lang="sk-SK" dirty="0" err="1"/>
              <a:t>Emka</a:t>
            </a:r>
            <a:r>
              <a:rPr lang="sk-SK" dirty="0"/>
              <a:t>  sa raz prechádzala neďaleko rybníka vo svojom rodisku Streda nad Bodrogom na východnom Slovensku. Keď tu neďaleko rybníka v tráve zbadala ukryté vajíčka. Chcela zistiť komu patria. </a:t>
            </a:r>
            <a:br>
              <a:rPr lang="sk-SK" dirty="0"/>
            </a:br>
            <a:r>
              <a:rPr lang="sk-SK" dirty="0"/>
              <a:t>V blízkosti vajíčok videla tieto živočíchy</a:t>
            </a:r>
          </a:p>
        </p:txBody>
      </p:sp>
    </p:spTree>
    <p:extLst>
      <p:ext uri="{BB962C8B-B14F-4D97-AF65-F5344CB8AC3E}">
        <p14:creationId xmlns:p14="http://schemas.microsoft.com/office/powerpoint/2010/main" val="910569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 descr="Kunka žltobruchá - Wikiwand">
            <a:extLst>
              <a:ext uri="{FF2B5EF4-FFF2-40B4-BE49-F238E27FC236}">
                <a16:creationId xmlns:a16="http://schemas.microsoft.com/office/drawing/2014/main" id="{FD68B9A5-5173-C55D-2D5F-D34E644776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5" b="2517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A4FE60D-B7BD-8E3D-FA1E-C5AAD4F5E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sk-SK" sz="4000" dirty="0" err="1"/>
              <a:t>Kunka</a:t>
            </a:r>
            <a:r>
              <a:rPr lang="sk-SK" sz="4000" dirty="0"/>
              <a:t> </a:t>
            </a:r>
            <a:r>
              <a:rPr lang="sk-SK" sz="4000" dirty="0" err="1"/>
              <a:t>žltobruchá</a:t>
            </a:r>
            <a:endParaRPr lang="sk-SK" sz="40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67AC6FE-9947-39E4-BFD7-E29700087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7076" y="2434201"/>
            <a:ext cx="5426724" cy="2071698"/>
          </a:xfrm>
        </p:spPr>
        <p:txBody>
          <a:bodyPr>
            <a:normAutofit/>
          </a:bodyPr>
          <a:lstStyle/>
          <a:p>
            <a:r>
              <a:rPr lang="sk-SK" sz="4400" dirty="0"/>
              <a:t>Živí sa drobným </a:t>
            </a:r>
            <a:r>
              <a:rPr lang="sk-SK" sz="4400" dirty="0">
                <a:highlight>
                  <a:srgbClr val="000000"/>
                </a:highlight>
              </a:rPr>
              <a:t>hmyzom. </a:t>
            </a:r>
          </a:p>
          <a:p>
            <a:endParaRPr lang="sk-SK" sz="2000" dirty="0"/>
          </a:p>
        </p:txBody>
      </p:sp>
      <p:sp>
        <p:nvSpPr>
          <p:cNvPr id="5" name="Bublina reči: oválna 4">
            <a:extLst>
              <a:ext uri="{FF2B5EF4-FFF2-40B4-BE49-F238E27FC236}">
                <a16:creationId xmlns:a16="http://schemas.microsoft.com/office/drawing/2014/main" id="{FCA89BFC-8A9C-7792-FDF2-C681877E2028}"/>
              </a:ext>
            </a:extLst>
          </p:cNvPr>
          <p:cNvSpPr/>
          <p:nvPr/>
        </p:nvSpPr>
        <p:spPr>
          <a:xfrm>
            <a:off x="286439" y="1410159"/>
            <a:ext cx="2038120" cy="2018841"/>
          </a:xfrm>
          <a:prstGeom prst="wedgeEllipseCallout">
            <a:avLst>
              <a:gd name="adj1" fmla="val 77193"/>
              <a:gd name="adj2" fmla="val 3303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/>
              <a:t>Vôbec netuším prečo sa tak volám. </a:t>
            </a:r>
          </a:p>
        </p:txBody>
      </p:sp>
    </p:spTree>
    <p:extLst>
      <p:ext uri="{BB962C8B-B14F-4D97-AF65-F5344CB8AC3E}">
        <p14:creationId xmlns:p14="http://schemas.microsoft.com/office/powerpoint/2010/main" val="23739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54D376-7060-4491-9779-FC35E62F3F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776664F-C84C-8F11-F979-23A4DB5E2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>
            <a:normAutofit/>
          </a:bodyPr>
          <a:lstStyle/>
          <a:p>
            <a:pPr algn="ctr"/>
            <a:r>
              <a:rPr lang="sk-SK" sz="5200" dirty="0"/>
              <a:t>MLOKY</a:t>
            </a:r>
          </a:p>
        </p:txBody>
      </p:sp>
      <p:pic>
        <p:nvPicPr>
          <p:cNvPr id="1026" name="Picture 2" descr="Poznáte ho? Patrí k našim najmenším obojživeľníkom">
            <a:extLst>
              <a:ext uri="{FF2B5EF4-FFF2-40B4-BE49-F238E27FC236}">
                <a16:creationId xmlns:a16="http://schemas.microsoft.com/office/drawing/2014/main" id="{EEB1D950-9E71-D3C7-58F3-7EC93BF52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62" y="139557"/>
            <a:ext cx="9683826" cy="5008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ublina reči: oválna 4">
            <a:extLst>
              <a:ext uri="{FF2B5EF4-FFF2-40B4-BE49-F238E27FC236}">
                <a16:creationId xmlns:a16="http://schemas.microsoft.com/office/drawing/2014/main" id="{39585D34-230F-E2F1-2380-8C2652BCC017}"/>
              </a:ext>
            </a:extLst>
          </p:cNvPr>
          <p:cNvSpPr/>
          <p:nvPr/>
        </p:nvSpPr>
        <p:spPr>
          <a:xfrm>
            <a:off x="220337" y="1112704"/>
            <a:ext cx="3481330" cy="3029638"/>
          </a:xfrm>
          <a:prstGeom prst="wedgeEllipseCallout">
            <a:avLst>
              <a:gd name="adj1" fmla="val 50912"/>
              <a:gd name="adj2" fmla="val 5413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000" dirty="0"/>
              <a:t>Nám na rozdiel od žiab ostal </a:t>
            </a:r>
            <a:r>
              <a:rPr lang="sk-SK" sz="3000" dirty="0">
                <a:solidFill>
                  <a:schemeClr val="tx1"/>
                </a:solidFill>
                <a:highlight>
                  <a:srgbClr val="000000"/>
                </a:highlight>
              </a:rPr>
              <a:t>chvost.</a:t>
            </a:r>
          </a:p>
        </p:txBody>
      </p:sp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281553AB-B568-6110-9EBC-E7B408121E89}"/>
              </a:ext>
            </a:extLst>
          </p:cNvPr>
          <p:cNvCxnSpPr/>
          <p:nvPr/>
        </p:nvCxnSpPr>
        <p:spPr>
          <a:xfrm flipH="1">
            <a:off x="7877060" y="557195"/>
            <a:ext cx="936434" cy="75381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Rovná spojovacia šípka 9">
            <a:extLst>
              <a:ext uri="{FF2B5EF4-FFF2-40B4-BE49-F238E27FC236}">
                <a16:creationId xmlns:a16="http://schemas.microsoft.com/office/drawing/2014/main" id="{1933F8DA-A691-9D12-3A91-8EECDD849E4C}"/>
              </a:ext>
            </a:extLst>
          </p:cNvPr>
          <p:cNvCxnSpPr/>
          <p:nvPr/>
        </p:nvCxnSpPr>
        <p:spPr>
          <a:xfrm flipH="1">
            <a:off x="5530467" y="473725"/>
            <a:ext cx="451692" cy="881350"/>
          </a:xfrm>
          <a:prstGeom prst="straightConnector1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129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C1B1231-C81E-4C68-F1E4-86F1B9A7B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938076"/>
          </a:xfrm>
        </p:spPr>
        <p:txBody>
          <a:bodyPr>
            <a:normAutofit/>
          </a:bodyPr>
          <a:lstStyle/>
          <a:p>
            <a:r>
              <a:rPr lang="sk-SK" cap="all" dirty="0"/>
              <a:t>Plazy žijúce na brehu riek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8788520A-64B6-850C-551F-21F34C4D7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82589"/>
            <a:ext cx="3816096" cy="3694373"/>
          </a:xfrm>
        </p:spPr>
        <p:txBody>
          <a:bodyPr>
            <a:normAutofit/>
          </a:bodyPr>
          <a:lstStyle/>
          <a:p>
            <a:r>
              <a:rPr lang="sk-SK" sz="4000" dirty="0"/>
              <a:t>Plazy majú väčšinou suchú </a:t>
            </a:r>
            <a:r>
              <a:rPr lang="sk-SK" sz="4000" u="sng" dirty="0"/>
              <a:t>kožu </a:t>
            </a:r>
            <a:r>
              <a:rPr lang="sk-SK" sz="4000" dirty="0"/>
              <a:t>pokrytú </a:t>
            </a:r>
            <a:r>
              <a:rPr lang="sk-SK" sz="4000" u="sng" dirty="0">
                <a:highlight>
                  <a:srgbClr val="000000"/>
                </a:highlight>
              </a:rPr>
              <a:t>šupinami.</a:t>
            </a:r>
            <a:r>
              <a:rPr lang="sk-SK" sz="4000" dirty="0"/>
              <a:t>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D76BC78-4EE3-88DE-9BC2-2D84070E50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07" r="-1" b="6169"/>
          <a:stretch/>
        </p:blipFill>
        <p:spPr>
          <a:xfrm>
            <a:off x="4904316" y="-33055"/>
            <a:ext cx="7287684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3" name="Obrázok 2" descr="Užovka obojková (Natrix natrix) » Rybářský rozcestník">
            <a:extLst>
              <a:ext uri="{FF2B5EF4-FFF2-40B4-BE49-F238E27FC236}">
                <a16:creationId xmlns:a16="http://schemas.microsoft.com/office/drawing/2014/main" id="{3E339645-48D3-5DDF-482A-B8D251B8D6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32" b="10088"/>
          <a:stretch/>
        </p:blipFill>
        <p:spPr bwMode="auto">
          <a:xfrm>
            <a:off x="4719619" y="3802957"/>
            <a:ext cx="7472381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75764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730A5C7-ABF2-9A16-1DB3-608EB7E2B27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1" y="2013625"/>
            <a:ext cx="4614759" cy="416333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dirty="0" err="1"/>
              <a:t>Vajíčka</a:t>
            </a:r>
            <a:r>
              <a:rPr lang="en-US" sz="4000" dirty="0"/>
              <a:t> </a:t>
            </a:r>
            <a:r>
              <a:rPr lang="en-US" sz="4000" dirty="0" err="1"/>
              <a:t>plazov</a:t>
            </a:r>
            <a:r>
              <a:rPr lang="en-US" sz="4000" dirty="0"/>
              <a:t> </a:t>
            </a:r>
            <a:r>
              <a:rPr lang="en-US" sz="4000" dirty="0" err="1"/>
              <a:t>už</a:t>
            </a:r>
            <a:r>
              <a:rPr lang="en-US" sz="4000" dirty="0"/>
              <a:t> </a:t>
            </a:r>
            <a:r>
              <a:rPr lang="en-US" sz="4000" dirty="0" err="1"/>
              <a:t>majú</a:t>
            </a:r>
            <a:r>
              <a:rPr lang="en-US" sz="4000" dirty="0"/>
              <a:t> </a:t>
            </a:r>
            <a:r>
              <a:rPr lang="en-US" sz="4000" u="sng" dirty="0" err="1">
                <a:highlight>
                  <a:srgbClr val="000000"/>
                </a:highlight>
              </a:rPr>
              <a:t>obal</a:t>
            </a:r>
            <a:r>
              <a:rPr lang="en-US" sz="4000" dirty="0">
                <a:highlight>
                  <a:srgbClr val="000000"/>
                </a:highlight>
              </a:rPr>
              <a:t> </a:t>
            </a:r>
            <a:r>
              <a:rPr lang="en-US" sz="4000" dirty="0"/>
              <a:t>a </a:t>
            </a:r>
            <a:r>
              <a:rPr lang="en-US" sz="4000" dirty="0" err="1"/>
              <a:t>preto</a:t>
            </a:r>
            <a:r>
              <a:rPr lang="en-US" sz="4000" dirty="0"/>
              <a:t> </a:t>
            </a:r>
            <a:r>
              <a:rPr lang="en-US" sz="4000" dirty="0" err="1"/>
              <a:t>už</a:t>
            </a:r>
            <a:r>
              <a:rPr lang="en-US" sz="4000" dirty="0"/>
              <a:t> ich </a:t>
            </a:r>
            <a:r>
              <a:rPr lang="en-US" sz="4000" dirty="0" err="1"/>
              <a:t>nekladú</a:t>
            </a:r>
            <a:r>
              <a:rPr lang="en-US" sz="4000" dirty="0"/>
              <a:t> do vody ako </a:t>
            </a:r>
            <a:r>
              <a:rPr lang="en-US" sz="4000" dirty="0" err="1"/>
              <a:t>obojživelníky</a:t>
            </a:r>
            <a:r>
              <a:rPr lang="en-US" sz="4000" dirty="0"/>
              <a:t>. </a:t>
            </a:r>
          </a:p>
          <a:p>
            <a:endParaRPr lang="en-US" sz="2000" dirty="0"/>
          </a:p>
        </p:txBody>
      </p:sp>
      <p:pic>
        <p:nvPicPr>
          <p:cNvPr id="4100" name="Picture 4" descr="Obrázky na plochu : vajíčka, had, zver a rastlinstvo, VIPER, veľhad, mladý,  plaz, fauna, stráž, stavovcov, zmenšený plazov, Boas, Sidewinder,  Colubridae, Thamnophis, Hognose snake, štrkáč diamantový 1680x1050 - wallup  - 614602 - Tapety na pc - WallHere">
            <a:extLst>
              <a:ext uri="{FF2B5EF4-FFF2-40B4-BE49-F238E27FC236}">
                <a16:creationId xmlns:a16="http://schemas.microsoft.com/office/drawing/2014/main" id="{86BC8988-DE43-187F-7465-96F9FFE797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8" r="6050" b="1"/>
          <a:stretch/>
        </p:blipFill>
        <p:spPr bwMode="auto"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11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 descr="Užovka obojková (Natrix natrix) » Rybářský rozcestník">
            <a:extLst>
              <a:ext uri="{FF2B5EF4-FFF2-40B4-BE49-F238E27FC236}">
                <a16:creationId xmlns:a16="http://schemas.microsoft.com/office/drawing/2014/main" id="{22536D7C-E81B-2BD4-BFA8-A8AA9276FF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"/>
          <a:stretch/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CE984AB-2F9F-A5EA-7A8E-7A8480A48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sk-SK" sz="4000" dirty="0"/>
              <a:t>Užovka obojková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9D94BCD-D2E0-1119-80DC-11BFE9E5C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sk-SK" sz="4000" dirty="0"/>
              <a:t>Má </a:t>
            </a:r>
            <a:r>
              <a:rPr lang="sk-SK" sz="4000" u="sng" dirty="0" err="1">
                <a:highlight>
                  <a:srgbClr val="000000"/>
                </a:highlight>
              </a:rPr>
              <a:t>roztiahnuteľné</a:t>
            </a:r>
            <a:r>
              <a:rPr lang="sk-SK" sz="4000" u="sng" dirty="0">
                <a:highlight>
                  <a:srgbClr val="000000"/>
                </a:highlight>
              </a:rPr>
              <a:t> </a:t>
            </a:r>
            <a:r>
              <a:rPr lang="sk-SK" sz="4000" dirty="0"/>
              <a:t>čeľuste. </a:t>
            </a:r>
          </a:p>
          <a:p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85895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Korytnačka močiarna je jediný pôvodný druh na Slovensku">
            <a:extLst>
              <a:ext uri="{FF2B5EF4-FFF2-40B4-BE49-F238E27FC236}">
                <a16:creationId xmlns:a16="http://schemas.microsoft.com/office/drawing/2014/main" id="{5FA4F97A-2782-E2F8-507B-5441A3A9A3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5" r="1062" b="-2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9878900-885F-6E8E-17F0-9D5244DAB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sk-SK" sz="4000" dirty="0"/>
              <a:t>Korytnačka močiarna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BBD55FB-751C-21AB-AB01-668AC245B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sk-SK" sz="3600" dirty="0"/>
              <a:t>Je jediným </a:t>
            </a:r>
            <a:r>
              <a:rPr lang="sk-SK" sz="3600" u="sng" dirty="0"/>
              <a:t>druhom </a:t>
            </a:r>
            <a:r>
              <a:rPr lang="sk-SK" sz="3600" u="sng" dirty="0">
                <a:highlight>
                  <a:srgbClr val="000000"/>
                </a:highlight>
              </a:rPr>
              <a:t>korytnačiek</a:t>
            </a:r>
            <a:r>
              <a:rPr lang="sk-SK" sz="3600" u="sng" dirty="0"/>
              <a:t> </a:t>
            </a:r>
            <a:r>
              <a:rPr lang="sk-SK" sz="3600" dirty="0"/>
              <a:t>na Slovensku. </a:t>
            </a:r>
          </a:p>
        </p:txBody>
      </p:sp>
    </p:spTree>
    <p:extLst>
      <p:ext uri="{BB962C8B-B14F-4D97-AF65-F5344CB8AC3E}">
        <p14:creationId xmlns:p14="http://schemas.microsoft.com/office/powerpoint/2010/main" val="71819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Korytnačka močiarna, Emys orbicularis (Linnaeus,1758) « plazyunas.com">
            <a:extLst>
              <a:ext uri="{FF2B5EF4-FFF2-40B4-BE49-F238E27FC236}">
                <a16:creationId xmlns:a16="http://schemas.microsoft.com/office/drawing/2014/main" id="{C32F9D0F-87D5-E207-8C77-F2997AC35E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0"/>
          <a:stretch/>
        </p:blipFill>
        <p:spPr bwMode="auto">
          <a:xfrm>
            <a:off x="3215640" y="1333041"/>
            <a:ext cx="5760720" cy="44902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Bublina reči: oválna 1">
            <a:extLst>
              <a:ext uri="{FF2B5EF4-FFF2-40B4-BE49-F238E27FC236}">
                <a16:creationId xmlns:a16="http://schemas.microsoft.com/office/drawing/2014/main" id="{2DE8D2F9-7113-CCDA-1755-E0C696034A0D}"/>
              </a:ext>
            </a:extLst>
          </p:cNvPr>
          <p:cNvSpPr/>
          <p:nvPr/>
        </p:nvSpPr>
        <p:spPr>
          <a:xfrm>
            <a:off x="8339769" y="1564395"/>
            <a:ext cx="2721166" cy="2104222"/>
          </a:xfrm>
          <a:prstGeom prst="wedgeEllipseCallout">
            <a:avLst>
              <a:gd name="adj1" fmla="val -143359"/>
              <a:gd name="adj2" fmla="val 80465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/>
              <a:t>Už sa liahnem na svet </a:t>
            </a:r>
          </a:p>
          <a:p>
            <a:pPr algn="ctr"/>
            <a:r>
              <a:rPr lang="sk-SK" sz="2400" b="1" dirty="0"/>
              <a:t>z kožovitého vajíčka. </a:t>
            </a:r>
          </a:p>
        </p:txBody>
      </p:sp>
    </p:spTree>
    <p:extLst>
      <p:ext uri="{BB962C8B-B14F-4D97-AF65-F5344CB8AC3E}">
        <p14:creationId xmlns:p14="http://schemas.microsoft.com/office/powerpoint/2010/main" val="53871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14B4AB-413D-A1DE-569D-BB1807617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Kto je teda chránený živočích z východného Slovenska, ktorý zniesol vajíčka do vody?</a:t>
            </a:r>
          </a:p>
        </p:txBody>
      </p:sp>
    </p:spTree>
    <p:extLst>
      <p:ext uri="{BB962C8B-B14F-4D97-AF65-F5344CB8AC3E}">
        <p14:creationId xmlns:p14="http://schemas.microsoft.com/office/powerpoint/2010/main" val="8579072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21C8A88D-87D7-4504-510C-FC9C8BE25B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62" t="26621" r="21114" b="16948"/>
          <a:stretch/>
        </p:blipFill>
        <p:spPr>
          <a:xfrm>
            <a:off x="2787266" y="1825625"/>
            <a:ext cx="6830459" cy="3870095"/>
          </a:xfrm>
          <a:prstGeom prst="rect">
            <a:avLst/>
          </a:prstGeom>
        </p:spPr>
      </p:pic>
      <p:sp>
        <p:nvSpPr>
          <p:cNvPr id="6" name="Nadpis 5">
            <a:extLst>
              <a:ext uri="{FF2B5EF4-FFF2-40B4-BE49-F238E27FC236}">
                <a16:creationId xmlns:a16="http://schemas.microsoft.com/office/drawing/2014/main" id="{DE3798C4-49A5-DE69-AB38-3AD301977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Pamätáte sa na mapu z digitálneho obsahu?</a:t>
            </a:r>
          </a:p>
        </p:txBody>
      </p:sp>
      <p:cxnSp>
        <p:nvCxnSpPr>
          <p:cNvPr id="8" name="Rovná spojovacia šípka 7">
            <a:extLst>
              <a:ext uri="{FF2B5EF4-FFF2-40B4-BE49-F238E27FC236}">
                <a16:creationId xmlns:a16="http://schemas.microsoft.com/office/drawing/2014/main" id="{26749B1A-699B-095E-D80D-07CA0428D557}"/>
              </a:ext>
            </a:extLst>
          </p:cNvPr>
          <p:cNvCxnSpPr>
            <a:cxnSpLocks/>
          </p:cNvCxnSpPr>
          <p:nvPr/>
        </p:nvCxnSpPr>
        <p:spPr>
          <a:xfrm flipH="1">
            <a:off x="8681292" y="3602516"/>
            <a:ext cx="804231" cy="72711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663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DDDDD273-FBEF-923A-29D2-85707E4C1D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05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814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2018E1B-E0B9-4440-AFF3-4112E50A27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713215E-D1D2-D883-080E-172ADC60E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12" y="3429000"/>
            <a:ext cx="10692788" cy="27000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k-SK" sz="3200" cap="all" dirty="0"/>
              <a:t>Poznáte ich?</a:t>
            </a:r>
            <a:endParaRPr lang="en-US" sz="3200" kern="1200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A412FB52-E149-423E-242B-366AAECF38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3" r="24789" b="-2"/>
          <a:stretch/>
        </p:blipFill>
        <p:spPr bwMode="auto">
          <a:xfrm>
            <a:off x="196951" y="145566"/>
            <a:ext cx="1818520" cy="2952482"/>
          </a:xfrm>
          <a:prstGeom prst="rect">
            <a:avLst/>
          </a:prstGeom>
          <a:noFill/>
        </p:spPr>
      </p:pic>
      <p:pic>
        <p:nvPicPr>
          <p:cNvPr id="7" name="Obrázok 6" descr="Poznáš tieto zákonom chránené živočíchy zo Slovenska? - EMEFKA">
            <a:extLst>
              <a:ext uri="{FF2B5EF4-FFF2-40B4-BE49-F238E27FC236}">
                <a16:creationId xmlns:a16="http://schemas.microsoft.com/office/drawing/2014/main" id="{FC7F3449-79FA-C2BA-1DAC-1398C29693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8" r="28759" b="-3"/>
          <a:stretch/>
        </p:blipFill>
        <p:spPr bwMode="auto">
          <a:xfrm>
            <a:off x="2186447" y="112515"/>
            <a:ext cx="1806346" cy="2952482"/>
          </a:xfrm>
          <a:prstGeom prst="rect">
            <a:avLst/>
          </a:prstGeom>
          <a:noFill/>
        </p:spPr>
      </p:pic>
      <p:pic>
        <p:nvPicPr>
          <p:cNvPr id="10" name="Obrázok 9" descr="Obrázok, na ktorom je mlok, trávnik&#10;&#10;Automaticky generovaný popis">
            <a:extLst>
              <a:ext uri="{FF2B5EF4-FFF2-40B4-BE49-F238E27FC236}">
                <a16:creationId xmlns:a16="http://schemas.microsoft.com/office/drawing/2014/main" id="{C285A86A-D68E-002A-BEF0-77CDF601CB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2" r="36215" b="-3"/>
          <a:stretch/>
        </p:blipFill>
        <p:spPr bwMode="auto">
          <a:xfrm>
            <a:off x="4185320" y="145565"/>
            <a:ext cx="1808144" cy="2952482"/>
          </a:xfrm>
          <a:prstGeom prst="rect">
            <a:avLst/>
          </a:prstGeom>
          <a:noFill/>
        </p:spPr>
      </p:pic>
      <p:pic>
        <p:nvPicPr>
          <p:cNvPr id="9" name="Obrázok 8" descr="NPR Šúr - Korytnačka močiarna (Emys orbicularis) | Facebook">
            <a:extLst>
              <a:ext uri="{FF2B5EF4-FFF2-40B4-BE49-F238E27FC236}">
                <a16:creationId xmlns:a16="http://schemas.microsoft.com/office/drawing/2014/main" id="{AFFD6F15-20CA-8272-17E6-A2831207E0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42" r="24572" b="1"/>
          <a:stretch/>
        </p:blipFill>
        <p:spPr bwMode="auto">
          <a:xfrm>
            <a:off x="6186144" y="145566"/>
            <a:ext cx="1818520" cy="2952482"/>
          </a:xfrm>
          <a:prstGeom prst="rect">
            <a:avLst/>
          </a:prstGeom>
          <a:noFill/>
        </p:spPr>
      </p:pic>
      <p:pic>
        <p:nvPicPr>
          <p:cNvPr id="6" name="Obrázok 5" descr="Nahuby.sk - Fotografia - rosnička zelená Hyla arborea">
            <a:extLst>
              <a:ext uri="{FF2B5EF4-FFF2-40B4-BE49-F238E27FC236}">
                <a16:creationId xmlns:a16="http://schemas.microsoft.com/office/drawing/2014/main" id="{0A03216E-0312-4C06-8DC1-78F358253BB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20" r="17397" b="4"/>
          <a:stretch/>
        </p:blipFill>
        <p:spPr bwMode="auto">
          <a:xfrm>
            <a:off x="8188523" y="145565"/>
            <a:ext cx="1806346" cy="2952482"/>
          </a:xfrm>
          <a:prstGeom prst="rect">
            <a:avLst/>
          </a:prstGeom>
          <a:noFill/>
        </p:spPr>
      </p:pic>
      <p:pic>
        <p:nvPicPr>
          <p:cNvPr id="8" name="Obrázok 7" descr="Obrázok, na ktorom je plaz, had&#10;&#10;Automaticky generovaný popis">
            <a:extLst>
              <a:ext uri="{FF2B5EF4-FFF2-40B4-BE49-F238E27FC236}">
                <a16:creationId xmlns:a16="http://schemas.microsoft.com/office/drawing/2014/main" id="{0B71CD58-C798-DAD5-EA83-7DF4196DB4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39" r="13589"/>
          <a:stretch/>
        </p:blipFill>
        <p:spPr bwMode="auto">
          <a:xfrm>
            <a:off x="10186905" y="145565"/>
            <a:ext cx="1808144" cy="29524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0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ŠOPSR - Pomoc korytnačke močiarnej v NPR Tajba">
            <a:extLst>
              <a:ext uri="{FF2B5EF4-FFF2-40B4-BE49-F238E27FC236}">
                <a16:creationId xmlns:a16="http://schemas.microsoft.com/office/drawing/2014/main" id="{11321440-62DA-5656-C677-FBDBE4CEF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125304"/>
            <a:ext cx="10905066" cy="460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241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FABBDD-BEEB-47CC-9DC2-83E0BCD19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72E14A10-F6FE-46B8-9F62-D17079044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F9D6573-DAA5-4FC7-9CC6-80FFE6371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9300304-8097-4497-B7D7-CF98A9A74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16BEB36-8C72-450B-A22A-48D54766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D8BC9E3-E539-449C-B557-4074751AE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74FC277-4245-45E3-A41E-BE1CFF33C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45CEC0BD-2357-CB4D-A308-C5C7FDC23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943" y="893763"/>
            <a:ext cx="7178026" cy="1489128"/>
          </a:xfrm>
        </p:spPr>
        <p:txBody>
          <a:bodyPr anchor="b">
            <a:normAutofit/>
          </a:bodyPr>
          <a:lstStyle/>
          <a:p>
            <a:r>
              <a:rPr lang="sk-SK" sz="3600"/>
              <a:t>Použitá literatúra</a:t>
            </a:r>
          </a:p>
        </p:txBody>
      </p:sp>
      <p:sp>
        <p:nvSpPr>
          <p:cNvPr id="17" name="Zástupný objekt pre obsah 2">
            <a:extLst>
              <a:ext uri="{FF2B5EF4-FFF2-40B4-BE49-F238E27FC236}">
                <a16:creationId xmlns:a16="http://schemas.microsoft.com/office/drawing/2014/main" id="{3FAC1D06-8666-8B8F-7BC2-C68058449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6943" y="2524837"/>
            <a:ext cx="7178026" cy="3303470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sk-SK" sz="1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https://upload.wikimedia.org/wikipedia/commons/thumb/d/df/Teichfrosch.jpg/250px-Teichfrosch.jpg</a:t>
            </a:r>
            <a:endParaRPr lang="sk-SK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k-SK" sz="1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https://g.denik.cz/37/6e/0_skokan_zeleny_nd_060608_denik-630-16x9.jpg</a:t>
            </a:r>
            <a:endParaRPr lang="sk-SK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k-SK" sz="1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https://www.npslovenskykras.sk/wp-content/uploads/2021/04/20210327_091138-e1618491487615.jpg</a:t>
            </a:r>
            <a:endParaRPr lang="sk-SK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k-SK" sz="1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https://upload.wikimedia.org/wikipedia/commons/1/13/Litoria_xanthomera_tadpole.jpg</a:t>
            </a:r>
            <a:endParaRPr lang="sk-SK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k-SK" sz="1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https://www.nahuby.sk/images/fotosutaz/2007/04/26/jozef_marcincin_61636.jpg</a:t>
            </a:r>
            <a:endParaRPr lang="sk-SK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k-SK" sz="1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https://www.nahuby.sk/images/fotosutaz/2010/11/04/andrej_alena_243695.jpg</a:t>
            </a:r>
            <a:endParaRPr lang="sk-SK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k-SK" sz="1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https://eschovka.cz/upload/product/a30679ef26678f69be907e9a03b255791508503272.jpeg</a:t>
            </a:r>
            <a:endParaRPr lang="sk-SK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k-SK" sz="1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https://upload.wikimedia.org/wikipedia/commons/thumb/d/d0/BombinaVariegataJuv.jpg/440px-BombinaVariegataJuv.jpg</a:t>
            </a:r>
            <a:endParaRPr lang="sk-SK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k-SK" sz="10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https://emefka.sk/wp-content/uploads/2022/02/1kunka.png?x56090</a:t>
            </a:r>
            <a:endParaRPr lang="sk-SK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sz="1000" dirty="0"/>
          </a:p>
        </p:txBody>
      </p:sp>
    </p:spTree>
    <p:extLst>
      <p:ext uri="{BB962C8B-B14F-4D97-AF65-F5344CB8AC3E}">
        <p14:creationId xmlns:p14="http://schemas.microsoft.com/office/powerpoint/2010/main" val="38742917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1FABBDD-BEEB-47CC-9DC2-83E0BCD19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E14A10-F6FE-46B8-9F62-D170790442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7625" y="0"/>
            <a:ext cx="11097905" cy="6858000"/>
            <a:chOff x="547625" y="0"/>
            <a:chExt cx="11097905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F9D6573-DAA5-4FC7-9CC6-80FFE6371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5" y="0"/>
              <a:ext cx="10345003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9300304-8097-4497-B7D7-CF98A9A74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08673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16BEB36-8C72-450B-A22A-48D547666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75235" y="0"/>
              <a:ext cx="2486322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D8BC9E3-E539-449C-B557-4074751AE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47625" y="0"/>
              <a:ext cx="2209181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74FC277-4245-45E3-A41E-BE1CFF33C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36349" y="0"/>
              <a:ext cx="2209181" cy="6858000"/>
            </a:xfrm>
            <a:custGeom>
              <a:avLst/>
              <a:gdLst>
                <a:gd name="connsiteX0" fmla="*/ 937727 w 2209181"/>
                <a:gd name="connsiteY0" fmla="*/ 0 h 6858000"/>
                <a:gd name="connsiteX1" fmla="*/ 955085 w 2209181"/>
                <a:gd name="connsiteY1" fmla="*/ 0 h 6858000"/>
                <a:gd name="connsiteX2" fmla="*/ 982018 w 2209181"/>
                <a:gd name="connsiteY2" fmla="*/ 25210 h 6858000"/>
                <a:gd name="connsiteX3" fmla="*/ 2202283 w 2209181"/>
                <a:gd name="connsiteY3" fmla="*/ 3810283 h 6858000"/>
                <a:gd name="connsiteX4" fmla="*/ 236958 w 2209181"/>
                <a:gd name="connsiteY4" fmla="*/ 6682507 h 6858000"/>
                <a:gd name="connsiteX5" fmla="*/ 19349 w 2209181"/>
                <a:gd name="connsiteY5" fmla="*/ 6858000 h 6858000"/>
                <a:gd name="connsiteX6" fmla="*/ 0 w 2209181"/>
                <a:gd name="connsiteY6" fmla="*/ 6858000 h 6858000"/>
                <a:gd name="connsiteX7" fmla="*/ 218679 w 2209181"/>
                <a:gd name="connsiteY7" fmla="*/ 6681644 h 6858000"/>
                <a:gd name="connsiteX8" fmla="*/ 2184004 w 2209181"/>
                <a:gd name="connsiteY8" fmla="*/ 3809420 h 6858000"/>
                <a:gd name="connsiteX9" fmla="*/ 963738 w 2209181"/>
                <a:gd name="connsiteY9" fmla="*/ 2434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37727" y="0"/>
                  </a:moveTo>
                  <a:lnTo>
                    <a:pt x="955085" y="0"/>
                  </a:lnTo>
                  <a:lnTo>
                    <a:pt x="982018" y="25210"/>
                  </a:lnTo>
                  <a:cubicBezTo>
                    <a:pt x="1836289" y="886318"/>
                    <a:pt x="2270080" y="2270266"/>
                    <a:pt x="2202283" y="3810283"/>
                  </a:cubicBezTo>
                  <a:cubicBezTo>
                    <a:pt x="2138530" y="5258455"/>
                    <a:pt x="1199288" y="5896573"/>
                    <a:pt x="236958" y="6682507"/>
                  </a:cubicBezTo>
                  <a:lnTo>
                    <a:pt x="19349" y="6858000"/>
                  </a:lnTo>
                  <a:lnTo>
                    <a:pt x="0" y="6858000"/>
                  </a:lnTo>
                  <a:lnTo>
                    <a:pt x="218679" y="6681644"/>
                  </a:lnTo>
                  <a:cubicBezTo>
                    <a:pt x="1181008" y="5895709"/>
                    <a:pt x="2120250" y="5257592"/>
                    <a:pt x="2184004" y="3809420"/>
                  </a:cubicBezTo>
                  <a:cubicBezTo>
                    <a:pt x="2251801" y="2269402"/>
                    <a:pt x="1818009" y="885455"/>
                    <a:pt x="963738" y="2434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86F99DD-CA2B-1116-4A2B-115E05943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6255" y="99152"/>
            <a:ext cx="7378714" cy="5729155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sk-SK" sz="11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http://www.ntic.sk/ntic.php?adr=hady11</a:t>
            </a:r>
            <a:endParaRPr lang="sk-SK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k-SK" sz="11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https://www.rybarskyrozcestnik.cz/wp-content/uploads/2016/02/uzovka-obojkova5.jpg</a:t>
            </a:r>
            <a:endParaRPr lang="sk-SK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k-SK" sz="11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https://encrypted-tbn0.gstatic.com/images?q=tbn:ANd9GcRokVyCVToPN6JvaZfKqYRVJLeZyz_tcnybNW57B0ZO4G7Ag3KDtcM39biW8BVvKtFelhw&amp;usqp=CAU</a:t>
            </a:r>
            <a:endParaRPr lang="sk-SK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k-SK" sz="11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http://plazyunas.com/wp-content/gallery/emys-orbicularis/emys-orbicularis-3.jpg</a:t>
            </a:r>
            <a:endParaRPr lang="sk-SK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k-SK" sz="11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https://dam.nmhmedia.sk/image/2360105c-0d59-4652-8121-37d3baf0e005_dam-urlbtxlyb.jpg/1024/0</a:t>
            </a:r>
            <a:endParaRPr lang="sk-SK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k-SK" sz="11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http://obojzivelniky.rohov.sk/system.html#&amp;panel1-1</a:t>
            </a:r>
            <a:endParaRPr lang="sk-SK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k-SK" sz="11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http://obojzivelniky.rohov.sk/system.html#&amp;panel1-2</a:t>
            </a:r>
            <a:endParaRPr lang="sk-SK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k-SK" sz="11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https://dam.nmhmedia.sk/image/f24d9cb1-ebe7-42fd-a037-493c0fdf931d_dam-urliybw54.jpg/1024/0</a:t>
            </a:r>
            <a:endParaRPr lang="sk-SK" sz="11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k-SK" sz="11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https://www.sopsr.sk/web/?cl=20594</a:t>
            </a:r>
            <a:endParaRPr lang="sk-SK" sz="11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k-SK" sz="11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/>
              </a:rPr>
              <a:t>https://chkolatorica.sopsr.sk/fakty-o-vysychani-npr-tajba/</a:t>
            </a:r>
            <a:endParaRPr lang="sk-SK" sz="11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sk-SK" sz="11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https://app.genial.ly/dashboard</a:t>
            </a:r>
          </a:p>
          <a:p>
            <a:pPr>
              <a:spcAft>
                <a:spcPts val="800"/>
              </a:spcAft>
            </a:pPr>
            <a:endParaRPr lang="sk-SK" sz="11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sk-SK" sz="11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sk-SK" sz="11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sk-SK" sz="11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sk-SK" sz="11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sk-SK" sz="1100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sk-SK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sz="1100" dirty="0"/>
          </a:p>
        </p:txBody>
      </p:sp>
    </p:spTree>
    <p:extLst>
      <p:ext uri="{BB962C8B-B14F-4D97-AF65-F5344CB8AC3E}">
        <p14:creationId xmlns:p14="http://schemas.microsoft.com/office/powerpoint/2010/main" val="1093520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94B6A5-BA0B-DCEA-4661-4141F7171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95612" cy="3063875"/>
          </a:xfrm>
        </p:spPr>
        <p:txBody>
          <a:bodyPr/>
          <a:lstStyle/>
          <a:p>
            <a:pPr algn="ctr"/>
            <a:r>
              <a:rPr lang="sk-SK" dirty="0"/>
              <a:t>Skúste </a:t>
            </a:r>
            <a:r>
              <a:rPr lang="sk-SK" dirty="0" err="1"/>
              <a:t>Emke</a:t>
            </a:r>
            <a:r>
              <a:rPr lang="sk-SK" dirty="0"/>
              <a:t>  pomôcť nájsť toho, kto pri rybníku zniesol tieto vajíčka. </a:t>
            </a:r>
            <a:br>
              <a:rPr lang="sk-SK" dirty="0"/>
            </a:br>
            <a:r>
              <a:rPr lang="sk-SK" dirty="0"/>
              <a:t>Predtým si prejdeme všetky informácie, ktoré o vyššie živočíchov máme z digitálneho obsahu.</a:t>
            </a:r>
          </a:p>
        </p:txBody>
      </p:sp>
    </p:spTree>
    <p:extLst>
      <p:ext uri="{BB962C8B-B14F-4D97-AF65-F5344CB8AC3E}">
        <p14:creationId xmlns:p14="http://schemas.microsoft.com/office/powerpoint/2010/main" val="83050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6870C4D-7E47-62B2-2453-E0F091F6C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19"/>
            <a:ext cx="6125964" cy="1906863"/>
          </a:xfrm>
        </p:spPr>
        <p:txBody>
          <a:bodyPr anchor="b">
            <a:normAutofit/>
          </a:bodyPr>
          <a:lstStyle/>
          <a:p>
            <a:r>
              <a:rPr lang="sk-SK" cap="all" dirty="0"/>
              <a:t>Obojživelníky vo vode a na brehu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9C6F304-2B13-1823-F7FC-8E50A4D35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8" y="2711395"/>
            <a:ext cx="4702319" cy="3678388"/>
          </a:xfrm>
        </p:spPr>
        <p:txBody>
          <a:bodyPr>
            <a:normAutofit/>
          </a:bodyPr>
          <a:lstStyle/>
          <a:p>
            <a:r>
              <a:rPr lang="sk-SK" sz="3200" dirty="0"/>
              <a:t>Obojživelník je stavovec,  ktorý kladie vajíčka </a:t>
            </a:r>
          </a:p>
          <a:p>
            <a:pPr marL="0" indent="0">
              <a:buNone/>
            </a:pPr>
            <a:r>
              <a:rPr lang="sk-SK" sz="3200" dirty="0"/>
              <a:t>   do </a:t>
            </a:r>
            <a:r>
              <a:rPr lang="sk-SK" sz="3200" dirty="0">
                <a:highlight>
                  <a:srgbClr val="000000"/>
                </a:highlight>
              </a:rPr>
              <a:t>vody.</a:t>
            </a:r>
          </a:p>
          <a:p>
            <a:endParaRPr lang="sk-SK" sz="2000" dirty="0"/>
          </a:p>
          <a:p>
            <a:pPr marL="0" indent="0">
              <a:buNone/>
            </a:pPr>
            <a:endParaRPr lang="sk-SK" sz="2000" dirty="0"/>
          </a:p>
          <a:p>
            <a:endParaRPr lang="sk-SK" sz="2000" dirty="0"/>
          </a:p>
          <a:p>
            <a:endParaRPr lang="sk-SK" sz="2000" dirty="0"/>
          </a:p>
        </p:txBody>
      </p:sp>
      <p:pic>
        <p:nvPicPr>
          <p:cNvPr id="4" name="Obrázok 3" descr="Nahuby.sk - Fotografia - ...žubrienky">
            <a:extLst>
              <a:ext uri="{FF2B5EF4-FFF2-40B4-BE49-F238E27FC236}">
                <a16:creationId xmlns:a16="http://schemas.microsoft.com/office/drawing/2014/main" id="{311851B4-E803-5013-4330-204FEAA3D8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" r="18768" b="-1"/>
          <a:stretch/>
        </p:blipFill>
        <p:spPr bwMode="auto"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  <a:noFill/>
        </p:spPr>
      </p:pic>
      <p:pic>
        <p:nvPicPr>
          <p:cNvPr id="5" name="Obrázok 4" descr="Tohtoročné “žabie taxi” končí – je čas bilancovať. – NP Slovenský kras">
            <a:extLst>
              <a:ext uri="{FF2B5EF4-FFF2-40B4-BE49-F238E27FC236}">
                <a16:creationId xmlns:a16="http://schemas.microsoft.com/office/drawing/2014/main" id="{98E46BEB-9D3B-FD97-74B2-681655006E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9" r="4584" b="1"/>
          <a:stretch/>
        </p:blipFill>
        <p:spPr bwMode="auto"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  <a:noFill/>
        </p:spPr>
      </p:pic>
      <p:pic>
        <p:nvPicPr>
          <p:cNvPr id="6" name="Obrázok 5" descr="Obrázok, na ktorom je mlok&#10;&#10;Automaticky generovaný popis">
            <a:extLst>
              <a:ext uri="{FF2B5EF4-FFF2-40B4-BE49-F238E27FC236}">
                <a16:creationId xmlns:a16="http://schemas.microsoft.com/office/drawing/2014/main" id="{30B0FF09-EA32-86EC-6205-D5607DEE3B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5" r="2" b="2"/>
          <a:stretch/>
        </p:blipFill>
        <p:spPr bwMode="auto">
          <a:xfrm>
            <a:off x="7621024" y="-3305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95694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2" name="Rectangle 1051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Freeform: Shape 1053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2878677-F2DB-F5C1-5595-E3C0AEB9E6B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37034" y="2198363"/>
            <a:ext cx="5825626" cy="188889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dirty="0" err="1"/>
              <a:t>Larvy</a:t>
            </a:r>
            <a:r>
              <a:rPr lang="en-US" b="1" dirty="0"/>
              <a:t> </a:t>
            </a:r>
            <a:r>
              <a:rPr lang="en-US" b="1" dirty="0" err="1"/>
              <a:t>obojživelníkov</a:t>
            </a:r>
            <a:r>
              <a:rPr lang="en-US" b="1" dirty="0"/>
              <a:t> sa </a:t>
            </a:r>
            <a:r>
              <a:rPr lang="en-US" b="1" dirty="0" err="1"/>
              <a:t>vyvíjajú</a:t>
            </a:r>
            <a:r>
              <a:rPr lang="en-US" b="1" dirty="0"/>
              <a:t> vo vode. </a:t>
            </a:r>
            <a:endParaRPr lang="sk-SK" b="1" dirty="0"/>
          </a:p>
          <a:p>
            <a:r>
              <a:rPr lang="en-US" b="1" dirty="0"/>
              <a:t> </a:t>
            </a:r>
            <a:r>
              <a:rPr lang="en-US" b="1" dirty="0" err="1"/>
              <a:t>Dýchajú</a:t>
            </a:r>
            <a:r>
              <a:rPr lang="sk-SK" b="1" dirty="0"/>
              <a:t> </a:t>
            </a:r>
            <a:r>
              <a:rPr lang="en-US" b="1" dirty="0"/>
              <a:t> </a:t>
            </a:r>
            <a:r>
              <a:rPr lang="en-US" b="1" dirty="0" err="1">
                <a:highlight>
                  <a:srgbClr val="000000"/>
                </a:highlight>
              </a:rPr>
              <a:t>žiabrami</a:t>
            </a:r>
            <a:r>
              <a:rPr lang="en-US" b="1" u="sng" dirty="0">
                <a:highlight>
                  <a:srgbClr val="000000"/>
                </a:highlight>
              </a:rPr>
              <a:t>.</a:t>
            </a:r>
          </a:p>
          <a:p>
            <a:endParaRPr lang="en-US" sz="2000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29747DF8-B96D-7668-035E-9B72F9021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367" y="2503809"/>
            <a:ext cx="4788505" cy="3166899"/>
          </a:xfrm>
          <a:prstGeom prst="rect">
            <a:avLst/>
          </a:prstGeom>
        </p:spPr>
      </p:pic>
      <p:sp>
        <p:nvSpPr>
          <p:cNvPr id="1056" name="Freeform: Shape 1055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22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2" name="Rectangle 2071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3" name="Rectangle 2073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Ako žaby hibernujú. Zimovanie plazov a obojživelníkov">
            <a:extLst>
              <a:ext uri="{FF2B5EF4-FFF2-40B4-BE49-F238E27FC236}">
                <a16:creationId xmlns:a16="http://schemas.microsoft.com/office/drawing/2014/main" id="{B6C471AF-F7F9-5119-38BF-1E156A161C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15" r="1" b="8549"/>
          <a:stretch/>
        </p:blipFill>
        <p:spPr bwMode="auto">
          <a:xfrm rot="21600000">
            <a:off x="926859" y="943567"/>
            <a:ext cx="10337975" cy="496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05504CCA-D719-6654-BBE9-C4DBD4C3202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99990" y="1938969"/>
            <a:ext cx="9215610" cy="4237994"/>
          </a:xfrm>
        </p:spPr>
        <p:txBody>
          <a:bodyPr/>
          <a:lstStyle/>
          <a:p>
            <a:r>
              <a:rPr lang="sk-SK" sz="3200" b="1" dirty="0"/>
              <a:t>Keď  larvy dospejú dýchajú pľúcami </a:t>
            </a:r>
          </a:p>
          <a:p>
            <a:r>
              <a:rPr lang="sk-SK" sz="3200" b="1" dirty="0"/>
              <a:t>a </a:t>
            </a:r>
            <a:r>
              <a:rPr lang="sk-SK" sz="3200" b="1" dirty="0">
                <a:highlight>
                  <a:srgbClr val="000000"/>
                </a:highlight>
              </a:rPr>
              <a:t>povrchom tela.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3543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3646953-9B3B-F10C-2D67-A2CEA08C8D8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1" y="2013625"/>
            <a:ext cx="4614759" cy="416333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1" dirty="0" err="1"/>
              <a:t>Medzi</a:t>
            </a:r>
            <a:r>
              <a:rPr lang="en-US" sz="4000" b="1" dirty="0"/>
              <a:t> </a:t>
            </a:r>
            <a:r>
              <a:rPr lang="en-US" sz="4000" b="1" dirty="0" err="1"/>
              <a:t>obojživelníkov</a:t>
            </a:r>
            <a:r>
              <a:rPr lang="en-US" sz="4000" b="1" dirty="0"/>
              <a:t> patria </a:t>
            </a:r>
            <a:r>
              <a:rPr lang="en-US" sz="4000" b="1" dirty="0" err="1"/>
              <a:t>žaby</a:t>
            </a:r>
            <a:r>
              <a:rPr lang="en-US" sz="4000" b="1" dirty="0"/>
              <a:t> a </a:t>
            </a:r>
            <a:r>
              <a:rPr lang="en-US" sz="4000" b="1" dirty="0" err="1">
                <a:highlight>
                  <a:srgbClr val="000000"/>
                </a:highlight>
              </a:rPr>
              <a:t>mloky</a:t>
            </a:r>
            <a:r>
              <a:rPr lang="en-US" sz="4000" b="1" dirty="0">
                <a:highlight>
                  <a:srgbClr val="000000"/>
                </a:highlight>
              </a:rPr>
              <a:t>.</a:t>
            </a:r>
            <a:r>
              <a:rPr lang="en-US" sz="4000" b="1" dirty="0"/>
              <a:t> </a:t>
            </a:r>
          </a:p>
          <a:p>
            <a:endParaRPr lang="en-US" sz="2000" dirty="0"/>
          </a:p>
        </p:txBody>
      </p:sp>
      <p:pic>
        <p:nvPicPr>
          <p:cNvPr id="3074" name="Picture 2" descr="Poznáte ho? Patrí k našim najmenším obojživeľníkom">
            <a:extLst>
              <a:ext uri="{FF2B5EF4-FFF2-40B4-BE49-F238E27FC236}">
                <a16:creationId xmlns:a16="http://schemas.microsoft.com/office/drawing/2014/main" id="{7DE7149D-E133-BAC1-52C5-682F651B61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" r="15685" b="1"/>
          <a:stretch/>
        </p:blipFill>
        <p:spPr bwMode="auto"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93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Zástupný objekt pre obsah 3" descr="Živočichové Jaroměřska: Tentokrát skokan zelený - Náchodský deník">
            <a:extLst>
              <a:ext uri="{FF2B5EF4-FFF2-40B4-BE49-F238E27FC236}">
                <a16:creationId xmlns:a16="http://schemas.microsoft.com/office/drawing/2014/main" id="{6A6FD855-FB67-72E8-E1E2-CA59BA88A0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3" r="14555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364D441-76BB-841F-7704-7189B6404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sk-SK" sz="4000" dirty="0"/>
              <a:t>Skokan zelený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D4213FDD-CECD-CF6E-1962-E2ABC06B9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2660" y="2434201"/>
            <a:ext cx="4836405" cy="2787794"/>
          </a:xfrm>
        </p:spPr>
        <p:txBody>
          <a:bodyPr>
            <a:normAutofit/>
          </a:bodyPr>
          <a:lstStyle/>
          <a:p>
            <a:r>
              <a:rPr lang="sk-SK" sz="4000" b="1" dirty="0"/>
              <a:t>Pri plávaní používa prsty spojené </a:t>
            </a:r>
            <a:r>
              <a:rPr lang="sk-SK" sz="4000" b="1" dirty="0">
                <a:highlight>
                  <a:srgbClr val="000000"/>
                </a:highlight>
              </a:rPr>
              <a:t>s </a:t>
            </a:r>
            <a:r>
              <a:rPr lang="sk-SK" sz="4000" b="1" u="sng" dirty="0" err="1">
                <a:highlight>
                  <a:srgbClr val="000000"/>
                </a:highlight>
              </a:rPr>
              <a:t>pláv</a:t>
            </a:r>
            <a:r>
              <a:rPr lang="sk-SK" sz="4000" b="1" dirty="0">
                <a:highlight>
                  <a:srgbClr val="000000"/>
                </a:highlight>
              </a:rPr>
              <a:t> </a:t>
            </a:r>
          </a:p>
          <a:p>
            <a:endParaRPr lang="sk-SK" sz="2000" dirty="0"/>
          </a:p>
        </p:txBody>
      </p:sp>
      <p:sp>
        <p:nvSpPr>
          <p:cNvPr id="3" name="Bublina reči: oválna 2">
            <a:extLst>
              <a:ext uri="{FF2B5EF4-FFF2-40B4-BE49-F238E27FC236}">
                <a16:creationId xmlns:a16="http://schemas.microsoft.com/office/drawing/2014/main" id="{A2D68978-A027-65D2-EC47-3BA9A943B4C2}"/>
              </a:ext>
            </a:extLst>
          </p:cNvPr>
          <p:cNvSpPr/>
          <p:nvPr/>
        </p:nvSpPr>
        <p:spPr>
          <a:xfrm>
            <a:off x="5343181" y="683046"/>
            <a:ext cx="2027103" cy="980501"/>
          </a:xfrm>
          <a:prstGeom prst="wedgeEllipseCallout">
            <a:avLst>
              <a:gd name="adj1" fmla="val -698"/>
              <a:gd name="adj2" fmla="val 161632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dirty="0"/>
              <a:t>Skočím až </a:t>
            </a:r>
          </a:p>
          <a:p>
            <a:pPr algn="ctr"/>
            <a:r>
              <a:rPr lang="sk-SK" sz="2400" b="1" dirty="0"/>
              <a:t>2 metre.</a:t>
            </a:r>
          </a:p>
        </p:txBody>
      </p:sp>
    </p:spTree>
    <p:extLst>
      <p:ext uri="{BB962C8B-B14F-4D97-AF65-F5344CB8AC3E}">
        <p14:creationId xmlns:p14="http://schemas.microsoft.com/office/powerpoint/2010/main" val="113767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3" descr="Nahuby.sk - Fotografia - rosnička zelená Hyla arborea">
            <a:extLst>
              <a:ext uri="{FF2B5EF4-FFF2-40B4-BE49-F238E27FC236}">
                <a16:creationId xmlns:a16="http://schemas.microsoft.com/office/drawing/2014/main" id="{47098E87-68C0-453F-F5D8-A9D6C696AC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9" b="1276"/>
          <a:stretch/>
        </p:blipFill>
        <p:spPr bwMode="auto">
          <a:xfrm>
            <a:off x="0" y="10"/>
            <a:ext cx="9669642" cy="6857990"/>
          </a:xfrm>
          <a:prstGeom prst="rect">
            <a:avLst/>
          </a:prstGeom>
          <a:noFill/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50A6879-0AA2-42E7-1267-31B15B011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sk-SK" sz="4000" dirty="0"/>
              <a:t>Rosnička zelená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8992B97-F548-90CE-361F-88517E6F9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7066" y="2434201"/>
            <a:ext cx="4126734" cy="3742762"/>
          </a:xfrm>
        </p:spPr>
        <p:txBody>
          <a:bodyPr>
            <a:normAutofit/>
          </a:bodyPr>
          <a:lstStyle/>
          <a:p>
            <a:r>
              <a:rPr lang="sk-SK" sz="3600" dirty="0"/>
              <a:t>Na prstoch má </a:t>
            </a:r>
            <a:r>
              <a:rPr lang="sk-SK" sz="3600" dirty="0" err="1"/>
              <a:t>prísavné</a:t>
            </a:r>
            <a:r>
              <a:rPr lang="sk-SK" sz="3600" dirty="0"/>
              <a:t> </a:t>
            </a:r>
            <a:r>
              <a:rPr lang="sk-SK" sz="3600" dirty="0">
                <a:highlight>
                  <a:srgbClr val="000000"/>
                </a:highlight>
              </a:rPr>
              <a:t>vankúšiky</a:t>
            </a:r>
            <a:r>
              <a:rPr lang="sk-SK" sz="3600" u="sng" dirty="0">
                <a:highlight>
                  <a:srgbClr val="000000"/>
                </a:highlight>
              </a:rPr>
              <a:t>,</a:t>
            </a:r>
            <a:r>
              <a:rPr lang="sk-SK" sz="3600" u="sng" dirty="0"/>
              <a:t> </a:t>
            </a:r>
            <a:r>
              <a:rPr lang="sk-SK" sz="3600" dirty="0"/>
              <a:t>vďaka ktorým šplhá i po hladkom povrchu rastlín. </a:t>
            </a:r>
          </a:p>
          <a:p>
            <a:endParaRPr lang="sk-SK" sz="2000" dirty="0"/>
          </a:p>
        </p:txBody>
      </p:sp>
      <p:sp>
        <p:nvSpPr>
          <p:cNvPr id="5" name="Bublina reči: oválna 4">
            <a:extLst>
              <a:ext uri="{FF2B5EF4-FFF2-40B4-BE49-F238E27FC236}">
                <a16:creationId xmlns:a16="http://schemas.microsoft.com/office/drawing/2014/main" id="{3D95713E-AD4F-E5D5-C8D8-BC8B165288B7}"/>
              </a:ext>
            </a:extLst>
          </p:cNvPr>
          <p:cNvSpPr/>
          <p:nvPr/>
        </p:nvSpPr>
        <p:spPr>
          <a:xfrm>
            <a:off x="-241453" y="495760"/>
            <a:ext cx="2312623" cy="1529909"/>
          </a:xfrm>
          <a:prstGeom prst="wedgeEllipseCallout">
            <a:avLst>
              <a:gd name="adj1" fmla="val 57890"/>
              <a:gd name="adj2" fmla="val 71591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/>
              <a:t>Predpovedám počasie.</a:t>
            </a:r>
          </a:p>
        </p:txBody>
      </p:sp>
    </p:spTree>
    <p:extLst>
      <p:ext uri="{BB962C8B-B14F-4D97-AF65-F5344CB8AC3E}">
        <p14:creationId xmlns:p14="http://schemas.microsoft.com/office/powerpoint/2010/main" val="371016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588</Words>
  <Application>Microsoft Office PowerPoint</Application>
  <PresentationFormat>Širokouhlá</PresentationFormat>
  <Paragraphs>63</Paragraphs>
  <Slides>22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7" baseType="lpstr">
      <vt:lpstr>Meiryo</vt:lpstr>
      <vt:lpstr>Arial</vt:lpstr>
      <vt:lpstr>Calibri</vt:lpstr>
      <vt:lpstr>Calibri Light</vt:lpstr>
      <vt:lpstr>Motív Office</vt:lpstr>
      <vt:lpstr>Štvrtáčka Emka  sa raz prechádzala neďaleko rybníka vo svojom rodisku Streda nad Bodrogom na východnom Slovensku. Keď tu neďaleko rybníka v tráve zbadala ukryté vajíčka. Chcela zistiť komu patria.  V blízkosti vajíčok videla tieto živočíchy</vt:lpstr>
      <vt:lpstr>Poznáte ich?</vt:lpstr>
      <vt:lpstr>Skúste Emke  pomôcť nájsť toho, kto pri rybníku zniesol tieto vajíčka.  Predtým si prejdeme všetky informácie, ktoré o vyššie živočíchov máme z digitálneho obsahu.</vt:lpstr>
      <vt:lpstr>Obojživelníky vo vode a na brehu</vt:lpstr>
      <vt:lpstr>Prezentácia programu PowerPoint</vt:lpstr>
      <vt:lpstr>Prezentácia programu PowerPoint</vt:lpstr>
      <vt:lpstr>Prezentácia programu PowerPoint</vt:lpstr>
      <vt:lpstr>Skokan zelený</vt:lpstr>
      <vt:lpstr>Rosnička zelená</vt:lpstr>
      <vt:lpstr>Kunka žltobruchá</vt:lpstr>
      <vt:lpstr>MLOKY</vt:lpstr>
      <vt:lpstr>Plazy žijúce na brehu riek</vt:lpstr>
      <vt:lpstr>Prezentácia programu PowerPoint</vt:lpstr>
      <vt:lpstr>Užovka obojková</vt:lpstr>
      <vt:lpstr>Korytnačka močiarna</vt:lpstr>
      <vt:lpstr>Prezentácia programu PowerPoint</vt:lpstr>
      <vt:lpstr>Kto je teda chránený živočích z východného Slovenska, ktorý zniesol vajíčka do vody?</vt:lpstr>
      <vt:lpstr>Pamätáte sa na mapu z digitálneho obsahu?</vt:lpstr>
      <vt:lpstr>Prezentácia programu PowerPoint</vt:lpstr>
      <vt:lpstr>Prezentácia programu PowerPoint</vt:lpstr>
      <vt:lpstr>Použitá literatúra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Obojživelníky a plazy vo vode a na brehu</dc:title>
  <dc:creator>Mária Rečičárová</dc:creator>
  <cp:lastModifiedBy>Mária Rečičárová</cp:lastModifiedBy>
  <cp:revision>13</cp:revision>
  <dcterms:created xsi:type="dcterms:W3CDTF">2022-10-02T05:32:02Z</dcterms:created>
  <dcterms:modified xsi:type="dcterms:W3CDTF">2023-06-12T17:17:08Z</dcterms:modified>
</cp:coreProperties>
</file>