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8" r:id="rId7"/>
    <p:sldId id="269" r:id="rId8"/>
    <p:sldId id="270" r:id="rId9"/>
    <p:sldId id="280" r:id="rId10"/>
    <p:sldId id="266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FE808-2A76-DA5B-3DF9-ADFE30ACD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0E5EB9-3632-FF19-B0E9-94B944A97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4F0113-D0E9-3F24-B615-60318134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AB62AC2-1578-B5CB-A4EB-5770EAAA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9699C1-FA91-E2F5-4F95-E06F033C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706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2AE35-0C90-4B88-5D71-EEBC44DA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065C76D-CCC2-D439-8D28-73646114B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864FBF-1ABB-D94C-4403-498002BD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0749EC5-1FFD-FBDD-64DD-838A2C34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90146E-4F3B-E6C7-2B04-26E6ED08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58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64FFE01-A52F-3963-B090-BC12DDE56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1C51D87-DFE8-66C8-A77C-8AF2436EF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754B367-9B47-6022-6A75-B9DCA193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11BEBCF-AA7A-0627-2643-8A8AFB45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2078E47-91C7-1BAA-46C4-5B0BB7DF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983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41FA7-DE6F-8AC6-3063-7F166254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5DE10B-1CBC-D436-37CD-5266BB65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0B5F6F-B1AD-0ACF-3E30-DD329E91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E3EFE8-46C0-37C8-D501-2996085E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049B468-AD8F-6B69-E3D6-E8DA03BF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1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7050E-9EA9-9E26-3682-88CC43F6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FBB589-E7AC-2313-10B9-8FFA53E22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1E1188E-17DF-4252-35F0-8FD0AB76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BD2E877-B40F-988D-9443-82D08338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A79981D-2E9B-5197-BF37-127C2768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31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0676F-4F82-7B1C-1A15-45354FCB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E719B6-CE2D-DF54-7C31-30AD3AE9D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F409A64-AE96-3823-1856-BAACFD10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6527D7E-3B82-DDD8-E74A-398D36D2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5FA38FC-E1BE-8598-ABAC-3F3F44AF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4287CC6-737B-94E3-C16F-BFE79858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78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499FF-27A3-F932-EA23-8D080BCB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2E9DFD-930A-237B-D777-DDC7B2595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529B2A9-9988-2FD7-07F1-E03DA4EB8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AA7435C-1317-2234-B261-AF6947DD1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33D3EAF-C99E-2477-5549-506FC0AAB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F53109D-D20B-C386-2993-094B4505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02D7C4E-42D4-47D4-9949-EFAA0999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D490E0C-6AB5-E681-1686-46B64265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56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EA60D-347F-1305-82D5-CEA44F63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688D296-BBC5-4672-152F-9426BACC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AE05DB-ADA1-0731-E2E9-54F07E1D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44CD9CB-99A0-4161-BFFD-A1CC45DC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928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9C1606E-2651-48AF-6315-B0A37D96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5298DBD-9606-F651-3CEC-1540922D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B490EE2-137E-F397-B12E-33F7565E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77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BB218-4A01-C5BB-81CB-F1C08368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5DF70C-AEBC-28EC-98E5-C39B1530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3B5A47-9122-4690-6F37-7AB5E744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ED9EE0-5161-F320-442A-E38F0FE8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57AD9ED-013F-943B-BBAB-13C49C7E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C45688C-EDCD-88BB-5D05-2D0F7B5A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9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DFEAF-EEA3-B934-E304-8AB2F6F1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0BFC8ED-C53F-90E1-2E4F-E8432D45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05DF87-127D-A482-155F-D73F84B05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B23F555-C398-2D44-27B5-93AF8020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177B8FF-A370-908F-063F-3DBE20A9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99DDC9B-070C-508E-A6AD-123C1036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63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931EE43-D13D-6B2C-6234-82BE61D9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B0EEAC-ED7E-8388-F68E-47D261632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8FA561-F50E-B31F-FEEF-EC996FE8E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7320-F6C7-4341-AAFA-43481BAB87F2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6E13FAD-2B1F-869D-74FD-95B5B70F8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FC5B16-FB1D-859D-0741-30A74BC7F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2D14-F5B7-4956-A869-854A84ED7D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72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pravy.pravda.sk/zaujimavosti/clanok/246993-vianocny-kapor-drzi-v-zime-dietu/" TargetMode="External"/><Relationship Id="rId3" Type="http://schemas.openxmlformats.org/officeDocument/2006/relationships/hyperlink" Target="https://sita.sk/ropna-skvrna-uz-zamorila-tisice-kilometrov-pobrezia-podla-brazilie-pochadza-z-greckej-lode/" TargetMode="External"/><Relationship Id="rId7" Type="http://schemas.openxmlformats.org/officeDocument/2006/relationships/hyperlink" Target="https://flog.pravda.sk/data/flog/canis-lupus/629108/kwN_629108_orig.jpg" TargetMode="External"/><Relationship Id="rId2" Type="http://schemas.openxmlformats.org/officeDocument/2006/relationships/hyperlink" Target="https://www.stiefel.sk/e-4866-potravove-siete---vod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Daphnia" TargetMode="External"/><Relationship Id="rId11" Type="http://schemas.openxmlformats.org/officeDocument/2006/relationships/hyperlink" Target="https://sita.sk/ropna-skvrna-meni-morsky-potravinovy-retazec/" TargetMode="External"/><Relationship Id="rId5" Type="http://schemas.openxmlformats.org/officeDocument/2006/relationships/hyperlink" Target="https://asio.sk/znecistovanie-vod-je-problemom-nas-vsetkych/" TargetMode="External"/><Relationship Id="rId10" Type="http://schemas.openxmlformats.org/officeDocument/2006/relationships/hyperlink" Target="https://www.lumigreen.sk/eshop/vodne-rastliny/c-155/resultpage/3.xhtml" TargetMode="External"/><Relationship Id="rId4" Type="http://schemas.openxmlformats.org/officeDocument/2006/relationships/hyperlink" Target="https://ecohero.sk/znecistenie-vody/" TargetMode="External"/><Relationship Id="rId9" Type="http://schemas.openxmlformats.org/officeDocument/2006/relationships/hyperlink" Target="https://www.gymtv.sk/wp-content/bio/projekt1.pdfhttps:/www.vitarian.sk/clanky/vrba-liek-proti-bolesti-2058https:/www.raabe.sk/raabe/ukazky/biologia-5-rocnik-zs/14-zivot-vo-vode-a-na-brehu-rastliny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dné ekosystémy. Typy vodných ekosystémov, ich charakteristika.  Suchozemské prírodné komplexy. Otázky po §41">
            <a:extLst>
              <a:ext uri="{FF2B5EF4-FFF2-40B4-BE49-F238E27FC236}">
                <a16:creationId xmlns:a16="http://schemas.microsoft.com/office/drawing/2014/main" id="{43FFEFEC-28A5-1DFB-71FF-39A5D371F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 b="46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AE2A62-EDE4-C380-116D-2E2D151B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POTRAVOVÉ REŤAZCE VO VODNOM SPOLOČENSTVE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E4B36F6-FE5C-5909-583C-B152F1B76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873" y="594912"/>
            <a:ext cx="9445126" cy="804230"/>
          </a:xfrm>
        </p:spPr>
        <p:txBody>
          <a:bodyPr>
            <a:normAutofit/>
          </a:bodyPr>
          <a:lstStyle/>
          <a:p>
            <a:r>
              <a:rPr lang="sk-SK" sz="4000" dirty="0"/>
              <a:t>Použitá literatúra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DEA6F85-7983-D89F-D0C0-D0227C066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873" y="991518"/>
            <a:ext cx="9529590" cy="5640636"/>
          </a:xfrm>
        </p:spPr>
        <p:txBody>
          <a:bodyPr>
            <a:normAutofit/>
          </a:bodyPr>
          <a:lstStyle/>
          <a:p>
            <a:endParaRPr lang="sk-SK" dirty="0">
              <a:hlinkClick r:id="rId2"/>
            </a:endParaRPr>
          </a:p>
          <a:p>
            <a:r>
              <a:rPr lang="sk-SK" sz="1900" dirty="0">
                <a:hlinkClick r:id="rId2"/>
              </a:rPr>
              <a:t>https://ief-usfeu.ru/sk/vodnye-ekosistemy-vidy-vodnyh-ekosistem-ih-harakteristiki/https://www.stiefel.sk/e-4866-potravove-siete---voda</a:t>
            </a:r>
            <a:endParaRPr lang="sk-SK" sz="1900" dirty="0"/>
          </a:p>
          <a:p>
            <a:r>
              <a:rPr lang="sk-SK" sz="1900" dirty="0">
                <a:hlinkClick r:id="rId3"/>
              </a:rPr>
              <a:t>https://sita.sk/ropna-skvrna-uz-zamorila-tisice-kilometrov-pobrezia-podla-brazilie-pochadza-z-greckej-lode/</a:t>
            </a:r>
            <a:endParaRPr lang="sk-SK" sz="1900" dirty="0"/>
          </a:p>
          <a:p>
            <a:r>
              <a:rPr lang="sk-SK" sz="1900" dirty="0">
                <a:hlinkClick r:id="rId4"/>
              </a:rPr>
              <a:t>https://ecohero.sk/znecistenie-vody/</a:t>
            </a:r>
            <a:endParaRPr lang="sk-SK" sz="1900" dirty="0"/>
          </a:p>
          <a:p>
            <a:r>
              <a:rPr lang="sk-SK" sz="1900" dirty="0">
                <a:hlinkClick r:id="rId5"/>
              </a:rPr>
              <a:t>https://asio.sk/znecistovanie-vod-je-problemom-nas-vsetkych/</a:t>
            </a:r>
            <a:endParaRPr lang="sk-SK" sz="1900" dirty="0"/>
          </a:p>
          <a:p>
            <a:r>
              <a:rPr lang="sk-SK" sz="1900" dirty="0">
                <a:hlinkClick r:id="rId6"/>
              </a:rPr>
              <a:t>https://en.wikipedia.org/wiki/Daphnia</a:t>
            </a:r>
            <a:endParaRPr lang="sk-SK" sz="1900" dirty="0"/>
          </a:p>
          <a:p>
            <a:r>
              <a:rPr lang="sk-SK" sz="1900" dirty="0">
                <a:hlinkClick r:id="rId7"/>
              </a:rPr>
              <a:t>https://flog.pravda.sk/data/flog/canis-lupus/629108/kwN_629108_orig.jpg</a:t>
            </a:r>
            <a:endParaRPr lang="sk-SK" sz="1900" dirty="0"/>
          </a:p>
          <a:p>
            <a:r>
              <a:rPr lang="sk-SK" sz="1900" dirty="0">
                <a:hlinkClick r:id="rId8"/>
              </a:rPr>
              <a:t>https://spravy.pravda.sk/zaujimavosti/clanok/246993-vianocny-kapor-drzi-v-zime-dietu/</a:t>
            </a:r>
            <a:endParaRPr lang="sk-SK" sz="1900" dirty="0"/>
          </a:p>
          <a:p>
            <a:r>
              <a:rPr lang="sk-SK" sz="1900" dirty="0">
                <a:hlinkClick r:id="rId9"/>
              </a:rPr>
              <a:t>https://www.gymtv.sk/wp-content/bio/projekt1.pdfhttps://www.vitarian.sk/clanky/vrba-liek-proti-bolesti-2058https://www.raabe.sk/raabe/ukazky/biologia-5-rocnik-zs/14-zivot-vo-vode-a-na-brehu-rastliny.pdf</a:t>
            </a:r>
            <a:endParaRPr lang="sk-SK" sz="1900" dirty="0"/>
          </a:p>
          <a:p>
            <a:r>
              <a:rPr lang="sk-SK" sz="1900" dirty="0">
                <a:hlinkClick r:id="rId10"/>
              </a:rPr>
              <a:t>https://www.lumigreen.sk/eshop/vodne-rastliny/c-155/resultpage/3.xhtml</a:t>
            </a:r>
            <a:endParaRPr lang="sk-SK" sz="1900" dirty="0"/>
          </a:p>
          <a:p>
            <a:r>
              <a:rPr lang="sk-SK" sz="1900" dirty="0">
                <a:hlinkClick r:id="rId11"/>
              </a:rPr>
              <a:t>https://sita.sk/ropna-skvrna-meni-morsky-potravinovy-retazec/</a:t>
            </a:r>
            <a:endParaRPr lang="sk-SK" sz="1900" dirty="0"/>
          </a:p>
          <a:p>
            <a:endParaRPr lang="sk-SK" sz="1900" dirty="0"/>
          </a:p>
          <a:p>
            <a:endParaRPr lang="sk-SK" sz="19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673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EFDFF5-FC2E-CDFC-D89B-24EDEDBD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PRODUCENTY</a:t>
            </a:r>
          </a:p>
        </p:txBody>
      </p:sp>
      <p:pic>
        <p:nvPicPr>
          <p:cNvPr id="3074" name="Picture 2" descr="Život vo vode a na brehu – rastliny">
            <a:extLst>
              <a:ext uri="{FF2B5EF4-FFF2-40B4-BE49-F238E27FC236}">
                <a16:creationId xmlns:a16="http://schemas.microsoft.com/office/drawing/2014/main" id="{1B470818-A135-6EE7-76C5-5B1F6E31E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r="-1" b="-1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2" name="Picture 16" descr="Vŕba - Liek proti bolesti">
            <a:extLst>
              <a:ext uri="{FF2B5EF4-FFF2-40B4-BE49-F238E27FC236}">
                <a16:creationId xmlns:a16="http://schemas.microsoft.com/office/drawing/2014/main" id="{3D5B6944-16A2-0144-34E8-CC74C49D9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-1" b="-1"/>
          <a:stretch/>
        </p:blipFill>
        <p:spPr bwMode="auto">
          <a:xfrm>
            <a:off x="20" y="4613843"/>
            <a:ext cx="3604040" cy="2251810"/>
          </a:xfrm>
          <a:custGeom>
            <a:avLst/>
            <a:gdLst/>
            <a:ahLst/>
            <a:cxnLst/>
            <a:rect l="l" t="t" r="r" b="b"/>
            <a:pathLst>
              <a:path w="3604060" h="6858000">
                <a:moveTo>
                  <a:pt x="0" y="0"/>
                </a:moveTo>
                <a:lnTo>
                  <a:pt x="3604060" y="0"/>
                </a:lnTo>
                <a:lnTo>
                  <a:pt x="3604060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álka úzkolistá, kont. 0,5 l ">
            <a:extLst>
              <a:ext uri="{FF2B5EF4-FFF2-40B4-BE49-F238E27FC236}">
                <a16:creationId xmlns:a16="http://schemas.microsoft.com/office/drawing/2014/main" id="{B2A92B63-7264-978C-9407-28F384371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-1" b="-1"/>
          <a:stretch/>
        </p:blipFill>
        <p:spPr bwMode="auto">
          <a:xfrm>
            <a:off x="3649780" y="-1"/>
            <a:ext cx="6143205" cy="6858000"/>
          </a:xfrm>
          <a:custGeom>
            <a:avLst/>
            <a:gdLst/>
            <a:ahLst/>
            <a:cxnLst/>
            <a:rect l="l" t="t" r="r" b="b"/>
            <a:pathLst>
              <a:path w="6105573" h="6858000">
                <a:moveTo>
                  <a:pt x="0" y="0"/>
                </a:moveTo>
                <a:lnTo>
                  <a:pt x="5225842" y="0"/>
                </a:lnTo>
                <a:lnTo>
                  <a:pt x="5203718" y="14997"/>
                </a:lnTo>
                <a:cubicBezTo>
                  <a:pt x="4176555" y="754641"/>
                  <a:pt x="3602819" y="2093192"/>
                  <a:pt x="3602819" y="3621656"/>
                </a:cubicBezTo>
                <a:cubicBezTo>
                  <a:pt x="3602819" y="4969131"/>
                  <a:pt x="4531544" y="5602839"/>
                  <a:pt x="5477169" y="6374814"/>
                </a:cubicBezTo>
                <a:cubicBezTo>
                  <a:pt x="5649372" y="6515397"/>
                  <a:pt x="5819999" y="6653108"/>
                  <a:pt x="5993817" y="6780599"/>
                </a:cubicBezTo>
                <a:lnTo>
                  <a:pt x="61055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5135" name="Freeform: Shape 5134">
            <a:extLst>
              <a:ext uri="{FF2B5EF4-FFF2-40B4-BE49-F238E27FC236}">
                <a16:creationId xmlns:a16="http://schemas.microsoft.com/office/drawing/2014/main" id="{14AD4771-F05A-449C-B34D-2AA5A7303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824" y="0"/>
            <a:ext cx="5046176" cy="6858000"/>
          </a:xfrm>
          <a:custGeom>
            <a:avLst/>
            <a:gdLst>
              <a:gd name="connsiteX0" fmla="*/ 1655021 w 5046176"/>
              <a:gd name="connsiteY0" fmla="*/ 0 h 6858000"/>
              <a:gd name="connsiteX1" fmla="*/ 2769807 w 5046176"/>
              <a:gd name="connsiteY1" fmla="*/ 0 h 6858000"/>
              <a:gd name="connsiteX2" fmla="*/ 3296760 w 5046176"/>
              <a:gd name="connsiteY2" fmla="*/ 0 h 6858000"/>
              <a:gd name="connsiteX3" fmla="*/ 3565354 w 5046176"/>
              <a:gd name="connsiteY3" fmla="*/ 0 h 6858000"/>
              <a:gd name="connsiteX4" fmla="*/ 4634078 w 5046176"/>
              <a:gd name="connsiteY4" fmla="*/ 0 h 6858000"/>
              <a:gd name="connsiteX5" fmla="*/ 4803660 w 5046176"/>
              <a:gd name="connsiteY5" fmla="*/ 0 h 6858000"/>
              <a:gd name="connsiteX6" fmla="*/ 4998409 w 5046176"/>
              <a:gd name="connsiteY6" fmla="*/ 0 h 6858000"/>
              <a:gd name="connsiteX7" fmla="*/ 5046176 w 5046176"/>
              <a:gd name="connsiteY7" fmla="*/ 0 h 6858000"/>
              <a:gd name="connsiteX8" fmla="*/ 5046176 w 5046176"/>
              <a:gd name="connsiteY8" fmla="*/ 6858000 h 6858000"/>
              <a:gd name="connsiteX9" fmla="*/ 4998409 w 5046176"/>
              <a:gd name="connsiteY9" fmla="*/ 6858000 h 6858000"/>
              <a:gd name="connsiteX10" fmla="*/ 4803660 w 5046176"/>
              <a:gd name="connsiteY10" fmla="*/ 6858000 h 6858000"/>
              <a:gd name="connsiteX11" fmla="*/ 4634078 w 5046176"/>
              <a:gd name="connsiteY11" fmla="*/ 6858000 h 6858000"/>
              <a:gd name="connsiteX12" fmla="*/ 3565354 w 5046176"/>
              <a:gd name="connsiteY12" fmla="*/ 6858000 h 6858000"/>
              <a:gd name="connsiteX13" fmla="*/ 3296760 w 5046176"/>
              <a:gd name="connsiteY13" fmla="*/ 6858000 h 6858000"/>
              <a:gd name="connsiteX14" fmla="*/ 2769807 w 5046176"/>
              <a:gd name="connsiteY14" fmla="*/ 6858000 h 6858000"/>
              <a:gd name="connsiteX15" fmla="*/ 2552096 w 5046176"/>
              <a:gd name="connsiteY15" fmla="*/ 6858000 h 6858000"/>
              <a:gd name="connsiteX16" fmla="*/ 2438136 w 5046176"/>
              <a:gd name="connsiteY16" fmla="*/ 6780599 h 6858000"/>
              <a:gd name="connsiteX17" fmla="*/ 1911303 w 5046176"/>
              <a:gd name="connsiteY17" fmla="*/ 6374814 h 6858000"/>
              <a:gd name="connsiteX18" fmla="*/ 0 w 5046176"/>
              <a:gd name="connsiteY18" fmla="*/ 3621656 h 6858000"/>
              <a:gd name="connsiteX19" fmla="*/ 1632461 w 5046176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6176" h="6858000">
                <a:moveTo>
                  <a:pt x="1655021" y="0"/>
                </a:moveTo>
                <a:lnTo>
                  <a:pt x="2769807" y="0"/>
                </a:lnTo>
                <a:lnTo>
                  <a:pt x="3296760" y="0"/>
                </a:lnTo>
                <a:lnTo>
                  <a:pt x="3565354" y="0"/>
                </a:lnTo>
                <a:lnTo>
                  <a:pt x="4634078" y="0"/>
                </a:lnTo>
                <a:lnTo>
                  <a:pt x="4803660" y="0"/>
                </a:lnTo>
                <a:lnTo>
                  <a:pt x="4998409" y="0"/>
                </a:lnTo>
                <a:lnTo>
                  <a:pt x="5046176" y="0"/>
                </a:lnTo>
                <a:lnTo>
                  <a:pt x="5046176" y="6858000"/>
                </a:lnTo>
                <a:lnTo>
                  <a:pt x="4998409" y="6858000"/>
                </a:lnTo>
                <a:lnTo>
                  <a:pt x="4803660" y="6858000"/>
                </a:lnTo>
                <a:lnTo>
                  <a:pt x="4634078" y="6858000"/>
                </a:lnTo>
                <a:lnTo>
                  <a:pt x="3565354" y="6858000"/>
                </a:lnTo>
                <a:lnTo>
                  <a:pt x="3296760" y="6858000"/>
                </a:lnTo>
                <a:lnTo>
                  <a:pt x="2769807" y="6858000"/>
                </a:lnTo>
                <a:lnTo>
                  <a:pt x="2552096" y="6858000"/>
                </a:lnTo>
                <a:lnTo>
                  <a:pt x="2438136" y="6780599"/>
                </a:lnTo>
                <a:cubicBezTo>
                  <a:pt x="2260892" y="6653108"/>
                  <a:pt x="2086901" y="6515397"/>
                  <a:pt x="1911303" y="6374814"/>
                </a:cubicBezTo>
                <a:cubicBezTo>
                  <a:pt x="947035" y="5602839"/>
                  <a:pt x="0" y="4969131"/>
                  <a:pt x="0" y="3621656"/>
                </a:cubicBezTo>
                <a:cubicBezTo>
                  <a:pt x="0" y="2093192"/>
                  <a:pt x="585047" y="754641"/>
                  <a:pt x="1632461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7873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A472CE-09B1-322D-EE4E-D2521CCD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386" y="1045596"/>
            <a:ext cx="4299740" cy="13973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Vodné a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brehové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rastliny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Lekno biele mrazuvzdorné ´ALBA´ kont. 1 l ">
            <a:extLst>
              <a:ext uri="{FF2B5EF4-FFF2-40B4-BE49-F238E27FC236}">
                <a16:creationId xmlns:a16="http://schemas.microsoft.com/office/drawing/2014/main" id="{8F9842F0-82D0-30A2-A7AA-D74DB82C1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0" r="4" b="28653"/>
          <a:stretch/>
        </p:blipFill>
        <p:spPr bwMode="auto">
          <a:xfrm>
            <a:off x="20" y="-66101"/>
            <a:ext cx="3604040" cy="22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satec žltý, kont. 0,5 l">
            <a:extLst>
              <a:ext uri="{FF2B5EF4-FFF2-40B4-BE49-F238E27FC236}">
                <a16:creationId xmlns:a16="http://schemas.microsoft.com/office/drawing/2014/main" id="{3D54A6EF-1705-5600-92E9-545675140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r="4" b="35479"/>
          <a:stretch/>
        </p:blipFill>
        <p:spPr bwMode="auto">
          <a:xfrm>
            <a:off x="20" y="2294348"/>
            <a:ext cx="3604040" cy="22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8A5B6077-E495-18B7-0DF3-B6C277A6A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19" y="2565779"/>
            <a:ext cx="3689406" cy="303662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/>
              <a:t>kyslík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 err="1"/>
              <a:t>úkryt</a:t>
            </a:r>
            <a:endParaRPr lang="en-US" sz="3200" dirty="0"/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 err="1"/>
              <a:t>potrav</a:t>
            </a:r>
            <a:r>
              <a:rPr lang="sk-SK" sz="3200" dirty="0"/>
              <a:t>a</a:t>
            </a:r>
            <a:r>
              <a:rPr lang="en-US" sz="3200" dirty="0"/>
              <a:t> pre </a:t>
            </a:r>
            <a:r>
              <a:rPr lang="en-US" sz="3200" dirty="0" err="1"/>
              <a:t>vodn</a:t>
            </a:r>
            <a:r>
              <a:rPr lang="sk-SK" sz="3200" dirty="0"/>
              <a:t>é</a:t>
            </a:r>
            <a:r>
              <a:rPr lang="en-US" sz="3200" dirty="0"/>
              <a:t> </a:t>
            </a:r>
            <a:r>
              <a:rPr lang="en-US" sz="3200" dirty="0" err="1"/>
              <a:t>živočích</a:t>
            </a:r>
            <a:r>
              <a:rPr lang="sk-SK" sz="3200" dirty="0"/>
              <a:t>y</a:t>
            </a:r>
            <a:endParaRPr lang="en-US" sz="3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55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8" name="Rectangle 2127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Záružlie močiarne, kont. 0,5 l | Lumigreen.sk">
            <a:extLst>
              <a:ext uri="{FF2B5EF4-FFF2-40B4-BE49-F238E27FC236}">
                <a16:creationId xmlns:a16="http://schemas.microsoft.com/office/drawing/2014/main" id="{49E3119E-3146-66A8-C9E4-CAC12B172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" b="-2"/>
          <a:stretch/>
        </p:blipFill>
        <p:spPr bwMode="auto">
          <a:xfrm>
            <a:off x="642938" y="758824"/>
            <a:ext cx="2947988" cy="332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ŕba - Liek proti bolesti">
            <a:extLst>
              <a:ext uri="{FF2B5EF4-FFF2-40B4-BE49-F238E27FC236}">
                <a16:creationId xmlns:a16="http://schemas.microsoft.com/office/drawing/2014/main" id="{D53E7C12-EC54-AD49-1BE5-3EC5C328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54488"/>
            <a:ext cx="2947988" cy="1944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ižšie rastliny: 1) Odd.:Červenoočká a) Eugléna zelená (červenoočko) 2)  Odd.: Zelené riasy a) Drobnozrnko b) Žab">
            <a:extLst>
              <a:ext uri="{FF2B5EF4-FFF2-40B4-BE49-F238E27FC236}">
                <a16:creationId xmlns:a16="http://schemas.microsoft.com/office/drawing/2014/main" id="{B285F74B-4FBC-8794-3C97-44DBECF98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r="-1" b="23000"/>
          <a:stretch/>
        </p:blipFill>
        <p:spPr bwMode="auto">
          <a:xfrm>
            <a:off x="3657600" y="760413"/>
            <a:ext cx="4332288" cy="1581150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ko sa zbaviť rias v akváriu?">
            <a:extLst>
              <a:ext uri="{FF2B5EF4-FFF2-40B4-BE49-F238E27FC236}">
                <a16:creationId xmlns:a16="http://schemas.microsoft.com/office/drawing/2014/main" id="{15CBB521-5C0E-D630-52E2-9589DFCFA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23883" b="1"/>
          <a:stretch/>
        </p:blipFill>
        <p:spPr bwMode="auto">
          <a:xfrm>
            <a:off x="3657600" y="2408238"/>
            <a:ext cx="4332288" cy="3690938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4612100-68B2-85DB-477E-79313233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689" y="640081"/>
            <a:ext cx="4332288" cy="5489009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200" b="1" kern="1200" dirty="0">
                <a:latin typeface="+mj-lt"/>
                <a:ea typeface="+mj-ea"/>
                <a:cs typeface="+mj-cs"/>
              </a:rPr>
              <a:t>-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riasy</a:t>
            </a:r>
            <a:br>
              <a:rPr lang="en-US" sz="4000" b="1" kern="1200" dirty="0">
                <a:latin typeface="+mj-lt"/>
                <a:ea typeface="+mj-ea"/>
                <a:cs typeface="+mj-cs"/>
              </a:rPr>
            </a:br>
            <a:r>
              <a:rPr lang="sk-SK" sz="4000" b="1" kern="1200" dirty="0">
                <a:latin typeface="+mj-lt"/>
                <a:ea typeface="+mj-ea"/>
                <a:cs typeface="+mj-cs"/>
              </a:rPr>
              <a:t>- 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vodné byliny </a:t>
            </a:r>
            <a:br>
              <a:rPr lang="en-US" sz="4000" b="1" kern="1200" dirty="0">
                <a:latin typeface="+mj-lt"/>
                <a:ea typeface="+mj-ea"/>
                <a:cs typeface="+mj-cs"/>
              </a:rPr>
            </a:br>
            <a:r>
              <a:rPr lang="sk-SK" sz="4000" b="1" kern="1200" dirty="0">
                <a:latin typeface="+mj-lt"/>
                <a:ea typeface="+mj-ea"/>
                <a:cs typeface="+mj-cs"/>
              </a:rPr>
              <a:t>- 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vodné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dreviny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43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EFDFF5-FC2E-CDFC-D89B-24EDEDBD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 dirty="0">
                <a:latin typeface="+mj-lt"/>
                <a:ea typeface="+mj-ea"/>
                <a:cs typeface="+mj-cs"/>
              </a:rPr>
              <a:t>KONZUMENTY</a:t>
            </a:r>
          </a:p>
        </p:txBody>
      </p:sp>
      <p:pic>
        <p:nvPicPr>
          <p:cNvPr id="4104" name="Picture 8" descr="Volavka popolavá /Ardea cinerea/ - Flog.sk">
            <a:extLst>
              <a:ext uri="{FF2B5EF4-FFF2-40B4-BE49-F238E27FC236}">
                <a16:creationId xmlns:a16="http://schemas.microsoft.com/office/drawing/2014/main" id="{7A5E9B5B-9861-ECB5-377B-3F856AF0A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r="-1" b="-1"/>
          <a:stretch/>
        </p:blipFill>
        <p:spPr bwMode="auto">
          <a:xfrm>
            <a:off x="182787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phnia - Wikipedia">
            <a:extLst>
              <a:ext uri="{FF2B5EF4-FFF2-40B4-BE49-F238E27FC236}">
                <a16:creationId xmlns:a16="http://schemas.microsoft.com/office/drawing/2014/main" id="{0F4D046A-D826-3283-4CE4-33AE9C698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r="4" b="6368"/>
          <a:stretch/>
        </p:blipFill>
        <p:spPr bwMode="auto">
          <a:xfrm>
            <a:off x="3180760" y="259174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anočný kapor drží v zime diétu - Zaujímavosti - Správy - Pravda">
            <a:extLst>
              <a:ext uri="{FF2B5EF4-FFF2-40B4-BE49-F238E27FC236}">
                <a16:creationId xmlns:a16="http://schemas.microsoft.com/office/drawing/2014/main" id="{8BC584DD-1E13-C753-D30C-A0C6D0ABC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r="52076" b="2"/>
          <a:stretch/>
        </p:blipFill>
        <p:spPr bwMode="auto">
          <a:xfrm>
            <a:off x="6178733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 dnom odkrýva priehrada aj lastúrniky - SME | MY Liptov">
            <a:extLst>
              <a:ext uri="{FF2B5EF4-FFF2-40B4-BE49-F238E27FC236}">
                <a16:creationId xmlns:a16="http://schemas.microsoft.com/office/drawing/2014/main" id="{45DC5C5C-8AFE-886A-E02A-EEB75A4A2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2" r="9833" b="1"/>
          <a:stretch/>
        </p:blipFill>
        <p:spPr bwMode="auto">
          <a:xfrm>
            <a:off x="9176706" y="2558694"/>
            <a:ext cx="2827865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367D5ED4-8B91-725C-2D52-3454C236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45" y="1792082"/>
            <a:ext cx="10870110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travové siete - voda">
            <a:extLst>
              <a:ext uri="{FF2B5EF4-FFF2-40B4-BE49-F238E27FC236}">
                <a16:creationId xmlns:a16="http://schemas.microsoft.com/office/drawing/2014/main" id="{F236A985-22D0-B39C-8D1F-28BFB990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8622" y="108604"/>
            <a:ext cx="4731564" cy="66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73683-CF8B-8EC3-3C33-C3B599B8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051138"/>
            <a:ext cx="5860648" cy="1632031"/>
          </a:xfrm>
        </p:spPr>
        <p:txBody>
          <a:bodyPr>
            <a:normAutofit fontScale="90000"/>
          </a:bodyPr>
          <a:lstStyle/>
          <a:p>
            <a:r>
              <a:rPr lang="sk-SK" dirty="0"/>
              <a:t>Zmeny v neživých prírodninách majú vplyv na živé prírodniny. </a:t>
            </a:r>
          </a:p>
        </p:txBody>
      </p:sp>
      <p:pic>
        <p:nvPicPr>
          <p:cNvPr id="3" name="Picture 2" descr="PET fľaše znečisťujú vodné toky, zálohovanie je dobrý nápad, tvrdia rybári  | VODA-PORTAL.SK">
            <a:extLst>
              <a:ext uri="{FF2B5EF4-FFF2-40B4-BE49-F238E27FC236}">
                <a16:creationId xmlns:a16="http://schemas.microsoft.com/office/drawing/2014/main" id="{4FCAC206-1452-141D-B4DE-4027730AE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r="26725" b="-2"/>
          <a:stretch/>
        </p:blipFill>
        <p:spPr bwMode="auto">
          <a:xfrm>
            <a:off x="28598" y="66830"/>
            <a:ext cx="3728839" cy="4197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Znečistenie vôd je možné zvrátiť. Pridajte sa. | ASIO-SK">
            <a:extLst>
              <a:ext uri="{FF2B5EF4-FFF2-40B4-BE49-F238E27FC236}">
                <a16:creationId xmlns:a16="http://schemas.microsoft.com/office/drawing/2014/main" id="{C5940788-EB21-59B0-29A0-DB4C74421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6"/>
          <a:stretch/>
        </p:blipFill>
        <p:spPr bwMode="auto"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py v Mexickom zálive pribúda">
            <a:extLst>
              <a:ext uri="{FF2B5EF4-FFF2-40B4-BE49-F238E27FC236}">
                <a16:creationId xmlns:a16="http://schemas.microsoft.com/office/drawing/2014/main" id="{C7CFFBD8-EC2D-E0C3-73B5-C003B8762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" b="-2"/>
          <a:stretch/>
        </p:blipFill>
        <p:spPr bwMode="auto"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nečistenie vody: vlna nebezpečenstva | Eco Hero">
            <a:extLst>
              <a:ext uri="{FF2B5EF4-FFF2-40B4-BE49-F238E27FC236}">
                <a16:creationId xmlns:a16="http://schemas.microsoft.com/office/drawing/2014/main" id="{F9EE55DD-35DC-1AF7-F2E4-8EA5A85E5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7" r="-2" b="6649"/>
          <a:stretch/>
        </p:blipFill>
        <p:spPr bwMode="auto">
          <a:xfrm>
            <a:off x="20" y="4330742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30505"/>
            <a:ext cx="6676222" cy="4781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 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925830" y="3244334"/>
            <a:ext cx="603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3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8738490" y="3244334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226</Words>
  <Application>Microsoft Office PowerPoint</Application>
  <PresentationFormat>Širokouhlá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Tahoma</vt:lpstr>
      <vt:lpstr>Motív Office</vt:lpstr>
      <vt:lpstr>POTRAVOVÉ REŤAZCE VO VODNOM SPOLOČENSTVE</vt:lpstr>
      <vt:lpstr>PRODUCENTY</vt:lpstr>
      <vt:lpstr>Vodné a brehové rastliny</vt:lpstr>
      <vt:lpstr>- riasy - vodné byliny  - vodné dreviny</vt:lpstr>
      <vt:lpstr>KONZUMENTY</vt:lpstr>
      <vt:lpstr>Prezentácia programu PowerPoint</vt:lpstr>
      <vt:lpstr>Prezentácia programu PowerPoint</vt:lpstr>
      <vt:lpstr>Zmeny v neživých prírodninách majú vplyv na živé prírodniny. </vt:lpstr>
      <vt:lpstr>         Poď si všetko hravo zopakovať v testovacej časti na vytvorenej webovej stránke.  </vt:lpstr>
      <vt:lpstr>Použitá literatúra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Vodný ekosystém</dc:title>
  <dc:creator>Mária Rečičárová</dc:creator>
  <cp:lastModifiedBy>Mária Rečičárová</cp:lastModifiedBy>
  <cp:revision>6</cp:revision>
  <dcterms:created xsi:type="dcterms:W3CDTF">2023-03-23T20:12:26Z</dcterms:created>
  <dcterms:modified xsi:type="dcterms:W3CDTF">2023-06-12T17:37:02Z</dcterms:modified>
</cp:coreProperties>
</file>